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Bold" panose="020B0604020202020204" charset="0"/>
      <p:regular r:id="rId18"/>
    </p:embeddedFont>
    <p:embeddedFont>
      <p:font typeface="Computer Says No" panose="020B0604020202020204" charset="0"/>
      <p:regular r:id="rId19"/>
    </p:embeddedFont>
    <p:embeddedFont>
      <p:font typeface="Nunito Sans" pitchFamily="2" charset="0"/>
      <p:regular r:id="rId20"/>
      <p:bold r:id="rId21"/>
      <p:italic r:id="rId22"/>
      <p:boldItalic r:id="rId23"/>
    </p:embeddedFont>
    <p:embeddedFont>
      <p:font typeface="Nunito Sans Bold" charset="0"/>
      <p:regular r:id="rId24"/>
    </p:embeddedFont>
    <p:embeddedFont>
      <p:font typeface="Nunito Sans Light" pitchFamily="2" charset="0"/>
      <p:regular r:id="rId25"/>
      <p:italic r:id="rId26"/>
    </p:embeddedFont>
    <p:embeddedFont>
      <p:font typeface="Nunito Sans Semi-Bold" panose="020B0604020202020204" charset="0"/>
      <p:regular r:id="rId27"/>
    </p:embeddedFont>
    <p:embeddedFont>
      <p:font typeface="Poppins Light" panose="00000400000000000000" pitchFamily="2"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3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mando Bufacchi" userId="61962502d80c8b86" providerId="LiveId" clId="{9C17B86B-EAA7-4691-8B83-49BA811BC7E3}"/>
    <pc:docChg chg="modSld sldOrd">
      <pc:chgData name="Armando Bufacchi" userId="61962502d80c8b86" providerId="LiveId" clId="{9C17B86B-EAA7-4691-8B83-49BA811BC7E3}" dt="2023-11-28T05:48:32.304" v="2"/>
      <pc:docMkLst>
        <pc:docMk/>
      </pc:docMkLst>
      <pc:sldChg chg="modSp mod">
        <pc:chgData name="Armando Bufacchi" userId="61962502d80c8b86" providerId="LiveId" clId="{9C17B86B-EAA7-4691-8B83-49BA811BC7E3}" dt="2023-11-28T05:47:29.520" v="0" actId="1076"/>
        <pc:sldMkLst>
          <pc:docMk/>
          <pc:sldMk cId="0" sldId="256"/>
        </pc:sldMkLst>
        <pc:grpChg chg="mod">
          <ac:chgData name="Armando Bufacchi" userId="61962502d80c8b86" providerId="LiveId" clId="{9C17B86B-EAA7-4691-8B83-49BA811BC7E3}" dt="2023-11-28T05:47:29.520" v="0" actId="1076"/>
          <ac:grpSpMkLst>
            <pc:docMk/>
            <pc:sldMk cId="0" sldId="256"/>
            <ac:grpSpMk id="11" creationId="{00000000-0000-0000-0000-000000000000}"/>
          </ac:grpSpMkLst>
        </pc:grpChg>
      </pc:sldChg>
      <pc:sldChg chg="ord">
        <pc:chgData name="Armando Bufacchi" userId="61962502d80c8b86" providerId="LiveId" clId="{9C17B86B-EAA7-4691-8B83-49BA811BC7E3}" dt="2023-11-28T05:48:32.304" v="2"/>
        <pc:sldMkLst>
          <pc:docMk/>
          <pc:sldMk cId="0"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hyperlink" Target="https://www.atlassian.com/agile/project-management/user-stories" TargetMode="Externa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239766">
            <a:off x="11376919" y="2513161"/>
            <a:ext cx="4803408" cy="9761726"/>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58502" r="-58502"/>
              </a:stretch>
            </a:blipFill>
          </p:spPr>
          <p:txBody>
            <a:bodyPr/>
            <a:lstStyle/>
            <a:p>
              <a:endParaRPr lang="en-ZA"/>
            </a:p>
          </p:txBody>
        </p:sp>
      </p:grpSp>
      <p:grpSp>
        <p:nvGrpSpPr>
          <p:cNvPr id="5" name="Group 5"/>
          <p:cNvGrpSpPr>
            <a:grpSpLocks noChangeAspect="1"/>
          </p:cNvGrpSpPr>
          <p:nvPr/>
        </p:nvGrpSpPr>
        <p:grpSpPr>
          <a:xfrm rot="1239766">
            <a:off x="14773803" y="-7148304"/>
            <a:ext cx="4803408" cy="9761726"/>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58502" r="-58502"/>
              </a:stretch>
            </a:blipFill>
          </p:spPr>
          <p:txBody>
            <a:bodyPr/>
            <a:lstStyle/>
            <a:p>
              <a:endParaRPr lang="en-ZA"/>
            </a:p>
          </p:txBody>
        </p:sp>
      </p:grpSp>
      <p:grpSp>
        <p:nvGrpSpPr>
          <p:cNvPr id="8" name="Group 8"/>
          <p:cNvGrpSpPr>
            <a:grpSpLocks noChangeAspect="1"/>
          </p:cNvGrpSpPr>
          <p:nvPr/>
        </p:nvGrpSpPr>
        <p:grpSpPr>
          <a:xfrm rot="1239766">
            <a:off x="14848636" y="8093720"/>
            <a:ext cx="4803408" cy="9761726"/>
            <a:chOff x="0" y="0"/>
            <a:chExt cx="5001260" cy="10163810"/>
          </a:xfrm>
        </p:grpSpPr>
        <p:sp>
          <p:nvSpPr>
            <p:cNvPr id="9" name="Freeform 9"/>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10" name="Freeform 10"/>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58502" r="-58502"/>
              </a:stretch>
            </a:blipFill>
          </p:spPr>
          <p:txBody>
            <a:bodyPr/>
            <a:lstStyle/>
            <a:p>
              <a:endParaRPr lang="en-ZA"/>
            </a:p>
          </p:txBody>
        </p:sp>
      </p:grpSp>
      <p:grpSp>
        <p:nvGrpSpPr>
          <p:cNvPr id="11" name="Group 11"/>
          <p:cNvGrpSpPr>
            <a:grpSpLocks noChangeAspect="1"/>
          </p:cNvGrpSpPr>
          <p:nvPr/>
        </p:nvGrpSpPr>
        <p:grpSpPr>
          <a:xfrm rot="1239766">
            <a:off x="18103203" y="-1638187"/>
            <a:ext cx="4803408" cy="9761726"/>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58502" r="-58502"/>
              </a:stretch>
            </a:blipFill>
          </p:spPr>
          <p:txBody>
            <a:bodyPr/>
            <a:lstStyle/>
            <a:p>
              <a:endParaRPr lang="en-ZA"/>
            </a:p>
          </p:txBody>
        </p:sp>
      </p:grpSp>
      <p:grpSp>
        <p:nvGrpSpPr>
          <p:cNvPr id="14" name="Group 14"/>
          <p:cNvGrpSpPr>
            <a:grpSpLocks noChangeAspect="1"/>
          </p:cNvGrpSpPr>
          <p:nvPr/>
        </p:nvGrpSpPr>
        <p:grpSpPr>
          <a:xfrm rot="1239766">
            <a:off x="8963493" y="-5363685"/>
            <a:ext cx="4803408" cy="9761726"/>
            <a:chOff x="0" y="0"/>
            <a:chExt cx="5001260" cy="10163810"/>
          </a:xfrm>
        </p:grpSpPr>
        <p:sp>
          <p:nvSpPr>
            <p:cNvPr id="15" name="Freeform 1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16" name="Freeform 16"/>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58502" r="-58502"/>
              </a:stretch>
            </a:blipFill>
          </p:spPr>
          <p:txBody>
            <a:bodyPr/>
            <a:lstStyle/>
            <a:p>
              <a:endParaRPr lang="en-ZA"/>
            </a:p>
          </p:txBody>
        </p:sp>
      </p:grpSp>
      <p:grpSp>
        <p:nvGrpSpPr>
          <p:cNvPr id="17" name="Group 17"/>
          <p:cNvGrpSpPr/>
          <p:nvPr/>
        </p:nvGrpSpPr>
        <p:grpSpPr>
          <a:xfrm>
            <a:off x="1181757" y="7394024"/>
            <a:ext cx="7338954" cy="2551894"/>
            <a:chOff x="0" y="0"/>
            <a:chExt cx="9785273" cy="3402525"/>
          </a:xfrm>
        </p:grpSpPr>
        <p:sp>
          <p:nvSpPr>
            <p:cNvPr id="18" name="TextBox 18"/>
            <p:cNvSpPr txBox="1"/>
            <p:nvPr/>
          </p:nvSpPr>
          <p:spPr>
            <a:xfrm>
              <a:off x="0" y="-190500"/>
              <a:ext cx="9785273" cy="2236201"/>
            </a:xfrm>
            <a:prstGeom prst="rect">
              <a:avLst/>
            </a:prstGeom>
          </p:spPr>
          <p:txBody>
            <a:bodyPr lIns="0" tIns="0" rIns="0" bIns="0" rtlCol="0" anchor="t">
              <a:spAutoFit/>
            </a:bodyPr>
            <a:lstStyle/>
            <a:p>
              <a:pPr algn="just">
                <a:lnSpc>
                  <a:spcPts val="14133"/>
                </a:lnSpc>
                <a:spcBef>
                  <a:spcPct val="0"/>
                </a:spcBef>
              </a:pPr>
              <a:r>
                <a:rPr lang="en-US" sz="10095">
                  <a:solidFill>
                    <a:srgbClr val="F8F8F8"/>
                  </a:solidFill>
                  <a:latin typeface="Nunito Sans Light"/>
                </a:rPr>
                <a:t>RainFall </a:t>
              </a:r>
            </a:p>
          </p:txBody>
        </p:sp>
        <p:grpSp>
          <p:nvGrpSpPr>
            <p:cNvPr id="19" name="Group 19"/>
            <p:cNvGrpSpPr/>
            <p:nvPr/>
          </p:nvGrpSpPr>
          <p:grpSpPr>
            <a:xfrm>
              <a:off x="0" y="2045701"/>
              <a:ext cx="7451317" cy="1337244"/>
              <a:chOff x="0" y="0"/>
              <a:chExt cx="10664471" cy="1913890"/>
            </a:xfrm>
          </p:grpSpPr>
          <p:sp>
            <p:nvSpPr>
              <p:cNvPr id="20" name="Freeform 20"/>
              <p:cNvSpPr/>
              <p:nvPr/>
            </p:nvSpPr>
            <p:spPr>
              <a:xfrm>
                <a:off x="0" y="0"/>
                <a:ext cx="10664471" cy="1913890"/>
              </a:xfrm>
              <a:custGeom>
                <a:avLst/>
                <a:gdLst/>
                <a:ahLst/>
                <a:cxnLst/>
                <a:rect l="l" t="t" r="r" b="b"/>
                <a:pathLst>
                  <a:path w="10664471" h="1913890">
                    <a:moveTo>
                      <a:pt x="10540011" y="1913890"/>
                    </a:moveTo>
                    <a:lnTo>
                      <a:pt x="124460" y="1913890"/>
                    </a:lnTo>
                    <a:cubicBezTo>
                      <a:pt x="55880" y="1913890"/>
                      <a:pt x="0" y="1858010"/>
                      <a:pt x="0" y="1789430"/>
                    </a:cubicBezTo>
                    <a:lnTo>
                      <a:pt x="0" y="124460"/>
                    </a:lnTo>
                    <a:cubicBezTo>
                      <a:pt x="0" y="55880"/>
                      <a:pt x="55880" y="0"/>
                      <a:pt x="124460" y="0"/>
                    </a:cubicBezTo>
                    <a:lnTo>
                      <a:pt x="10540011" y="0"/>
                    </a:lnTo>
                    <a:cubicBezTo>
                      <a:pt x="10608590" y="0"/>
                      <a:pt x="10664471" y="55880"/>
                      <a:pt x="10664471" y="124460"/>
                    </a:cubicBezTo>
                    <a:lnTo>
                      <a:pt x="10664471" y="1789430"/>
                    </a:lnTo>
                    <a:cubicBezTo>
                      <a:pt x="10664471" y="1858010"/>
                      <a:pt x="10608590" y="1913890"/>
                      <a:pt x="10540011" y="1913890"/>
                    </a:cubicBezTo>
                    <a:close/>
                  </a:path>
                </a:pathLst>
              </a:custGeom>
              <a:solidFill>
                <a:srgbClr val="000000"/>
              </a:solidFill>
            </p:spPr>
            <p:txBody>
              <a:bodyPr/>
              <a:lstStyle/>
              <a:p>
                <a:endParaRPr lang="en-ZA"/>
              </a:p>
            </p:txBody>
          </p:sp>
        </p:grpSp>
        <p:sp>
          <p:nvSpPr>
            <p:cNvPr id="21" name="TextBox 21"/>
            <p:cNvSpPr txBox="1"/>
            <p:nvPr/>
          </p:nvSpPr>
          <p:spPr>
            <a:xfrm>
              <a:off x="588461" y="1961330"/>
              <a:ext cx="6274395" cy="1441195"/>
            </a:xfrm>
            <a:prstGeom prst="rect">
              <a:avLst/>
            </a:prstGeom>
          </p:spPr>
          <p:txBody>
            <a:bodyPr lIns="0" tIns="0" rIns="0" bIns="0" rtlCol="0" anchor="t">
              <a:spAutoFit/>
            </a:bodyPr>
            <a:lstStyle/>
            <a:p>
              <a:pPr>
                <a:lnSpc>
                  <a:spcPts val="9198"/>
                </a:lnSpc>
                <a:spcBef>
                  <a:spcPct val="0"/>
                </a:spcBef>
              </a:pPr>
              <a:r>
                <a:rPr lang="en-US" sz="6570" spc="197">
                  <a:solidFill>
                    <a:srgbClr val="F8F8F8"/>
                  </a:solidFill>
                  <a:latin typeface="Nunito Sans Light"/>
                </a:rPr>
                <a:t>Mobile App</a:t>
              </a:r>
            </a:p>
          </p:txBody>
        </p:sp>
      </p:grpSp>
      <p:sp>
        <p:nvSpPr>
          <p:cNvPr id="22" name="Freeform 22"/>
          <p:cNvSpPr/>
          <p:nvPr/>
        </p:nvSpPr>
        <p:spPr>
          <a:xfrm>
            <a:off x="251941" y="5143500"/>
            <a:ext cx="7315200" cy="505414"/>
          </a:xfrm>
          <a:custGeom>
            <a:avLst/>
            <a:gdLst/>
            <a:ahLst/>
            <a:cxnLst/>
            <a:rect l="l" t="t" r="r" b="b"/>
            <a:pathLst>
              <a:path w="7315200" h="505414">
                <a:moveTo>
                  <a:pt x="0" y="0"/>
                </a:moveTo>
                <a:lnTo>
                  <a:pt x="7315200" y="0"/>
                </a:lnTo>
                <a:lnTo>
                  <a:pt x="7315200" y="505414"/>
                </a:lnTo>
                <a:lnTo>
                  <a:pt x="0" y="50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sp>
        <p:nvSpPr>
          <p:cNvPr id="23" name="Freeform 23"/>
          <p:cNvSpPr/>
          <p:nvPr/>
        </p:nvSpPr>
        <p:spPr>
          <a:xfrm>
            <a:off x="-124863" y="0"/>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ZA"/>
          </a:p>
        </p:txBody>
      </p:sp>
      <p:sp>
        <p:nvSpPr>
          <p:cNvPr id="24" name="TextBox 24"/>
          <p:cNvSpPr txBox="1"/>
          <p:nvPr/>
        </p:nvSpPr>
        <p:spPr>
          <a:xfrm>
            <a:off x="-658904" y="696329"/>
            <a:ext cx="8383282" cy="4463061"/>
          </a:xfrm>
          <a:prstGeom prst="rect">
            <a:avLst/>
          </a:prstGeom>
        </p:spPr>
        <p:txBody>
          <a:bodyPr lIns="0" tIns="0" rIns="0" bIns="0" rtlCol="0" anchor="t">
            <a:spAutoFit/>
          </a:bodyPr>
          <a:lstStyle/>
          <a:p>
            <a:pPr algn="ctr">
              <a:lnSpc>
                <a:spcPts val="9001"/>
              </a:lnSpc>
            </a:pPr>
            <a:r>
              <a:rPr lang="en-US" sz="4286" spc="188">
                <a:solidFill>
                  <a:srgbClr val="F8F8F8"/>
                </a:solidFill>
                <a:latin typeface="Computer Says No"/>
              </a:rPr>
              <a:t>Armando Bufacch: ST10092068</a:t>
            </a:r>
          </a:p>
          <a:p>
            <a:pPr algn="ctr">
              <a:lnSpc>
                <a:spcPts val="9001"/>
              </a:lnSpc>
            </a:pPr>
            <a:r>
              <a:rPr lang="en-US" sz="4286" spc="188">
                <a:solidFill>
                  <a:srgbClr val="F8F8F8"/>
                </a:solidFill>
                <a:latin typeface="Computer Says No"/>
              </a:rPr>
              <a:t>Corne’ Ackerman: ST10092070</a:t>
            </a:r>
          </a:p>
          <a:p>
            <a:pPr algn="ctr">
              <a:lnSpc>
                <a:spcPts val="9001"/>
              </a:lnSpc>
            </a:pPr>
            <a:r>
              <a:rPr lang="en-US" sz="4286" spc="188">
                <a:solidFill>
                  <a:srgbClr val="F8F8F8"/>
                </a:solidFill>
                <a:latin typeface="Computer Says No"/>
              </a:rPr>
              <a:t>Nomaswazi Sibeko: ST10246300</a:t>
            </a:r>
          </a:p>
          <a:p>
            <a:pPr algn="ctr">
              <a:lnSpc>
                <a:spcPts val="9001"/>
              </a:lnSpc>
            </a:pPr>
            <a:r>
              <a:rPr lang="en-US" sz="4286" spc="188">
                <a:solidFill>
                  <a:srgbClr val="F8F8F8"/>
                </a:solidFill>
                <a:latin typeface="Computer Says No"/>
              </a:rPr>
              <a:t>Ryan Blignaut: ST10092012</a:t>
            </a:r>
          </a:p>
        </p:txBody>
      </p:sp>
      <p:sp>
        <p:nvSpPr>
          <p:cNvPr id="25" name="TextBox 25"/>
          <p:cNvSpPr txBox="1"/>
          <p:nvPr/>
        </p:nvSpPr>
        <p:spPr>
          <a:xfrm>
            <a:off x="2322081" y="5714227"/>
            <a:ext cx="3174921" cy="863602"/>
          </a:xfrm>
          <a:prstGeom prst="rect">
            <a:avLst/>
          </a:prstGeom>
        </p:spPr>
        <p:txBody>
          <a:bodyPr lIns="0" tIns="0" rIns="0" bIns="0" rtlCol="0" anchor="t">
            <a:spAutoFit/>
          </a:bodyPr>
          <a:lstStyle/>
          <a:p>
            <a:pPr algn="ctr">
              <a:lnSpc>
                <a:spcPts val="6999"/>
              </a:lnSpc>
              <a:spcBef>
                <a:spcPct val="0"/>
              </a:spcBef>
            </a:pPr>
            <a:r>
              <a:rPr lang="en-US" sz="4999" u="sng">
                <a:solidFill>
                  <a:srgbClr val="000000"/>
                </a:solidFill>
                <a:latin typeface="Computer Says No"/>
              </a:rPr>
              <a:t>PRESENTS TO YOU: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440622" y="1576185"/>
            <a:ext cx="4159154" cy="8452439"/>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46" r="-46"/>
              </a:stretch>
            </a:blipFill>
          </p:spPr>
          <p:txBody>
            <a:bodyPr/>
            <a:lstStyle/>
            <a:p>
              <a:endParaRPr lang="en-ZA"/>
            </a:p>
          </p:txBody>
        </p:sp>
      </p:grpSp>
      <p:grpSp>
        <p:nvGrpSpPr>
          <p:cNvPr id="5" name="Group 5"/>
          <p:cNvGrpSpPr>
            <a:grpSpLocks noChangeAspect="1"/>
          </p:cNvGrpSpPr>
          <p:nvPr/>
        </p:nvGrpSpPr>
        <p:grpSpPr>
          <a:xfrm>
            <a:off x="13963309" y="229009"/>
            <a:ext cx="4159154" cy="8452439"/>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46" r="-46"/>
              </a:stretch>
            </a:blipFill>
          </p:spPr>
          <p:txBody>
            <a:bodyPr/>
            <a:lstStyle/>
            <a:p>
              <a:endParaRPr lang="en-ZA"/>
            </a:p>
          </p:txBody>
        </p:sp>
      </p:grpSp>
      <p:sp>
        <p:nvSpPr>
          <p:cNvPr id="8" name="TextBox 8"/>
          <p:cNvSpPr txBox="1"/>
          <p:nvPr/>
        </p:nvSpPr>
        <p:spPr>
          <a:xfrm>
            <a:off x="10163954" y="866489"/>
            <a:ext cx="2401372" cy="709695"/>
          </a:xfrm>
          <a:prstGeom prst="rect">
            <a:avLst/>
          </a:prstGeom>
        </p:spPr>
        <p:txBody>
          <a:bodyPr lIns="0" tIns="0" rIns="0" bIns="0" rtlCol="0" anchor="t">
            <a:spAutoFit/>
          </a:bodyPr>
          <a:lstStyle/>
          <a:p>
            <a:pPr algn="ctr">
              <a:lnSpc>
                <a:spcPts val="5748"/>
              </a:lnSpc>
              <a:spcBef>
                <a:spcPct val="0"/>
              </a:spcBef>
            </a:pPr>
            <a:r>
              <a:rPr lang="en-US" sz="4321">
                <a:solidFill>
                  <a:srgbClr val="21264F"/>
                </a:solidFill>
                <a:latin typeface="Computer Says No"/>
              </a:rPr>
              <a:t>SettingsScreen</a:t>
            </a:r>
          </a:p>
        </p:txBody>
      </p:sp>
      <p:sp>
        <p:nvSpPr>
          <p:cNvPr id="9" name="TextBox 9"/>
          <p:cNvSpPr txBox="1"/>
          <p:nvPr/>
        </p:nvSpPr>
        <p:spPr>
          <a:xfrm>
            <a:off x="14413396" y="8624299"/>
            <a:ext cx="3258979" cy="709695"/>
          </a:xfrm>
          <a:prstGeom prst="rect">
            <a:avLst/>
          </a:prstGeom>
        </p:spPr>
        <p:txBody>
          <a:bodyPr lIns="0" tIns="0" rIns="0" bIns="0" rtlCol="0" anchor="t">
            <a:spAutoFit/>
          </a:bodyPr>
          <a:lstStyle/>
          <a:p>
            <a:pPr algn="ctr">
              <a:lnSpc>
                <a:spcPts val="5748"/>
              </a:lnSpc>
              <a:spcBef>
                <a:spcPct val="0"/>
              </a:spcBef>
            </a:pPr>
            <a:r>
              <a:rPr lang="en-US" sz="4321">
                <a:solidFill>
                  <a:srgbClr val="21264F"/>
                </a:solidFill>
                <a:latin typeface="Computer Says No"/>
              </a:rPr>
              <a:t>Add Location screen</a:t>
            </a:r>
          </a:p>
        </p:txBody>
      </p:sp>
      <p:grpSp>
        <p:nvGrpSpPr>
          <p:cNvPr id="10" name="Group 10"/>
          <p:cNvGrpSpPr/>
          <p:nvPr/>
        </p:nvGrpSpPr>
        <p:grpSpPr>
          <a:xfrm>
            <a:off x="1489075" y="2264811"/>
            <a:ext cx="6759111" cy="2735862"/>
            <a:chOff x="0" y="0"/>
            <a:chExt cx="9012148" cy="3647816"/>
          </a:xfrm>
        </p:grpSpPr>
        <p:grpSp>
          <p:nvGrpSpPr>
            <p:cNvPr id="11" name="Group 11"/>
            <p:cNvGrpSpPr/>
            <p:nvPr/>
          </p:nvGrpSpPr>
          <p:grpSpPr>
            <a:xfrm>
              <a:off x="0" y="0"/>
              <a:ext cx="9012148" cy="3647816"/>
              <a:chOff x="0" y="0"/>
              <a:chExt cx="14603262" cy="5910913"/>
            </a:xfrm>
          </p:grpSpPr>
          <p:sp>
            <p:nvSpPr>
              <p:cNvPr id="12" name="Freeform 12"/>
              <p:cNvSpPr/>
              <p:nvPr/>
            </p:nvSpPr>
            <p:spPr>
              <a:xfrm>
                <a:off x="0" y="0"/>
                <a:ext cx="14603262" cy="5910913"/>
              </a:xfrm>
              <a:custGeom>
                <a:avLst/>
                <a:gdLst/>
                <a:ahLst/>
                <a:cxnLst/>
                <a:rect l="l" t="t" r="r" b="b"/>
                <a:pathLst>
                  <a:path w="14603262" h="5910913">
                    <a:moveTo>
                      <a:pt x="14478803" y="5910913"/>
                    </a:moveTo>
                    <a:lnTo>
                      <a:pt x="124460" y="5910913"/>
                    </a:lnTo>
                    <a:cubicBezTo>
                      <a:pt x="55880" y="5910913"/>
                      <a:pt x="0" y="5855033"/>
                      <a:pt x="0" y="5786453"/>
                    </a:cubicBezTo>
                    <a:lnTo>
                      <a:pt x="0" y="124460"/>
                    </a:lnTo>
                    <a:cubicBezTo>
                      <a:pt x="0" y="55880"/>
                      <a:pt x="55880" y="0"/>
                      <a:pt x="124460" y="0"/>
                    </a:cubicBezTo>
                    <a:lnTo>
                      <a:pt x="14478803" y="0"/>
                    </a:lnTo>
                    <a:cubicBezTo>
                      <a:pt x="14547382" y="0"/>
                      <a:pt x="14603262" y="55880"/>
                      <a:pt x="14603262" y="124460"/>
                    </a:cubicBezTo>
                    <a:lnTo>
                      <a:pt x="14603262" y="5786453"/>
                    </a:lnTo>
                    <a:cubicBezTo>
                      <a:pt x="14603262" y="5855033"/>
                      <a:pt x="14547382" y="5910913"/>
                      <a:pt x="14478803" y="5910913"/>
                    </a:cubicBezTo>
                    <a:close/>
                  </a:path>
                </a:pathLst>
              </a:custGeom>
              <a:solidFill>
                <a:srgbClr val="00CBFF"/>
              </a:solidFill>
            </p:spPr>
            <p:txBody>
              <a:bodyPr/>
              <a:lstStyle/>
              <a:p>
                <a:endParaRPr lang="en-ZA"/>
              </a:p>
            </p:txBody>
          </p:sp>
        </p:grpSp>
        <p:sp>
          <p:nvSpPr>
            <p:cNvPr id="13" name="TextBox 13"/>
            <p:cNvSpPr txBox="1"/>
            <p:nvPr/>
          </p:nvSpPr>
          <p:spPr>
            <a:xfrm>
              <a:off x="235803" y="696068"/>
              <a:ext cx="8067561" cy="2217580"/>
            </a:xfrm>
            <a:prstGeom prst="rect">
              <a:avLst/>
            </a:prstGeom>
          </p:spPr>
          <p:txBody>
            <a:bodyPr lIns="0" tIns="0" rIns="0" bIns="0" rtlCol="0" anchor="t">
              <a:spAutoFit/>
            </a:bodyPr>
            <a:lstStyle/>
            <a:p>
              <a:pPr>
                <a:lnSpc>
                  <a:spcPts val="3360"/>
                </a:lnSpc>
                <a:spcBef>
                  <a:spcPct val="0"/>
                </a:spcBef>
              </a:pPr>
              <a:r>
                <a:rPr lang="en-US" sz="2400">
                  <a:solidFill>
                    <a:srgbClr val="F8F8F8"/>
                  </a:solidFill>
                  <a:latin typeface="Nunito Sans"/>
                </a:rPr>
                <a:t>The settings screen allows the user to toggle between their preferred user mode, language selection, fire location selection and backing up of data.</a:t>
              </a:r>
            </a:p>
          </p:txBody>
        </p:sp>
      </p:grpSp>
      <p:grpSp>
        <p:nvGrpSpPr>
          <p:cNvPr id="14" name="Group 14"/>
          <p:cNvGrpSpPr/>
          <p:nvPr/>
        </p:nvGrpSpPr>
        <p:grpSpPr>
          <a:xfrm>
            <a:off x="1489075" y="6014350"/>
            <a:ext cx="6759111" cy="2311970"/>
            <a:chOff x="0" y="0"/>
            <a:chExt cx="9012148" cy="3082627"/>
          </a:xfrm>
        </p:grpSpPr>
        <p:grpSp>
          <p:nvGrpSpPr>
            <p:cNvPr id="15" name="Group 15"/>
            <p:cNvGrpSpPr/>
            <p:nvPr/>
          </p:nvGrpSpPr>
          <p:grpSpPr>
            <a:xfrm>
              <a:off x="0" y="0"/>
              <a:ext cx="9012148" cy="3082627"/>
              <a:chOff x="0" y="0"/>
              <a:chExt cx="14603262" cy="4995080"/>
            </a:xfrm>
          </p:grpSpPr>
          <p:sp>
            <p:nvSpPr>
              <p:cNvPr id="16" name="Freeform 16"/>
              <p:cNvSpPr/>
              <p:nvPr/>
            </p:nvSpPr>
            <p:spPr>
              <a:xfrm>
                <a:off x="0" y="0"/>
                <a:ext cx="14603262" cy="4995080"/>
              </a:xfrm>
              <a:custGeom>
                <a:avLst/>
                <a:gdLst/>
                <a:ahLst/>
                <a:cxnLst/>
                <a:rect l="l" t="t" r="r" b="b"/>
                <a:pathLst>
                  <a:path w="14603262" h="4995080">
                    <a:moveTo>
                      <a:pt x="14478803" y="4995080"/>
                    </a:moveTo>
                    <a:lnTo>
                      <a:pt x="124460" y="4995080"/>
                    </a:lnTo>
                    <a:cubicBezTo>
                      <a:pt x="55880" y="4995080"/>
                      <a:pt x="0" y="4939200"/>
                      <a:pt x="0" y="4870620"/>
                    </a:cubicBezTo>
                    <a:lnTo>
                      <a:pt x="0" y="124460"/>
                    </a:lnTo>
                    <a:cubicBezTo>
                      <a:pt x="0" y="55880"/>
                      <a:pt x="55880" y="0"/>
                      <a:pt x="124460" y="0"/>
                    </a:cubicBezTo>
                    <a:lnTo>
                      <a:pt x="14478803" y="0"/>
                    </a:lnTo>
                    <a:cubicBezTo>
                      <a:pt x="14547382" y="0"/>
                      <a:pt x="14603262" y="55880"/>
                      <a:pt x="14603262" y="124460"/>
                    </a:cubicBezTo>
                    <a:lnTo>
                      <a:pt x="14603262" y="4870621"/>
                    </a:lnTo>
                    <a:cubicBezTo>
                      <a:pt x="14603262" y="4939200"/>
                      <a:pt x="14547382" y="4995080"/>
                      <a:pt x="14478803" y="4995080"/>
                    </a:cubicBezTo>
                    <a:close/>
                  </a:path>
                </a:pathLst>
              </a:custGeom>
              <a:solidFill>
                <a:srgbClr val="00CBFF"/>
              </a:solidFill>
            </p:spPr>
            <p:txBody>
              <a:bodyPr/>
              <a:lstStyle/>
              <a:p>
                <a:endParaRPr lang="en-ZA"/>
              </a:p>
            </p:txBody>
          </p:sp>
        </p:grpSp>
        <p:sp>
          <p:nvSpPr>
            <p:cNvPr id="17" name="TextBox 17"/>
            <p:cNvSpPr txBox="1"/>
            <p:nvPr/>
          </p:nvSpPr>
          <p:spPr>
            <a:xfrm>
              <a:off x="235803" y="696068"/>
              <a:ext cx="8067561" cy="1652390"/>
            </a:xfrm>
            <a:prstGeom prst="rect">
              <a:avLst/>
            </a:prstGeom>
          </p:spPr>
          <p:txBody>
            <a:bodyPr lIns="0" tIns="0" rIns="0" bIns="0" rtlCol="0" anchor="t">
              <a:spAutoFit/>
            </a:bodyPr>
            <a:lstStyle/>
            <a:p>
              <a:pPr>
                <a:lnSpc>
                  <a:spcPts val="3360"/>
                </a:lnSpc>
                <a:spcBef>
                  <a:spcPct val="0"/>
                </a:spcBef>
              </a:pPr>
              <a:r>
                <a:rPr lang="en-US" sz="2400">
                  <a:solidFill>
                    <a:srgbClr val="F8F8F8"/>
                  </a:solidFill>
                  <a:latin typeface="Nunito Sans"/>
                </a:rPr>
                <a:t>The location screen allows the user to add their desired location to receive notifications based upon that specific location.</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746537" y="914400"/>
            <a:ext cx="6979577" cy="2285532"/>
          </a:xfrm>
          <a:prstGeom prst="rect">
            <a:avLst/>
          </a:prstGeom>
        </p:spPr>
        <p:txBody>
          <a:bodyPr lIns="0" tIns="0" rIns="0" bIns="0" rtlCol="0" anchor="t">
            <a:spAutoFit/>
          </a:bodyPr>
          <a:lstStyle/>
          <a:p>
            <a:pPr marL="481983" lvl="1" indent="-240992">
              <a:lnSpc>
                <a:spcPts val="3616"/>
              </a:lnSpc>
              <a:buFont typeface="Arial"/>
              <a:buChar char="•"/>
            </a:pPr>
            <a:r>
              <a:rPr lang="en-US" sz="2232">
                <a:solidFill>
                  <a:srgbClr val="FFFFFF"/>
                </a:solidFill>
                <a:latin typeface="Poppins Light"/>
              </a:rPr>
              <a:t>The WeatherMap screen has  red fire icons scattered across the country as to alert users of possible fire risks.</a:t>
            </a:r>
          </a:p>
          <a:p>
            <a:pPr>
              <a:lnSpc>
                <a:spcPts val="3616"/>
              </a:lnSpc>
            </a:pPr>
            <a:endParaRPr lang="en-US" sz="2232">
              <a:solidFill>
                <a:srgbClr val="FFFFFF"/>
              </a:solidFill>
              <a:latin typeface="Poppins Light"/>
            </a:endParaRPr>
          </a:p>
          <a:p>
            <a:pPr>
              <a:lnSpc>
                <a:spcPts val="3616"/>
              </a:lnSpc>
            </a:pPr>
            <a:endParaRPr lang="en-US" sz="2232">
              <a:solidFill>
                <a:srgbClr val="FFFFFF"/>
              </a:solidFill>
              <a:latin typeface="Poppins Light"/>
            </a:endParaRPr>
          </a:p>
        </p:txBody>
      </p:sp>
      <p:sp>
        <p:nvSpPr>
          <p:cNvPr id="3" name="TextBox 3"/>
          <p:cNvSpPr txBox="1"/>
          <p:nvPr/>
        </p:nvSpPr>
        <p:spPr>
          <a:xfrm>
            <a:off x="1373475" y="8874877"/>
            <a:ext cx="2915960" cy="709695"/>
          </a:xfrm>
          <a:prstGeom prst="rect">
            <a:avLst/>
          </a:prstGeom>
        </p:spPr>
        <p:txBody>
          <a:bodyPr lIns="0" tIns="0" rIns="0" bIns="0" rtlCol="0" anchor="t">
            <a:spAutoFit/>
          </a:bodyPr>
          <a:lstStyle/>
          <a:p>
            <a:pPr algn="ctr">
              <a:lnSpc>
                <a:spcPts val="5748"/>
              </a:lnSpc>
              <a:spcBef>
                <a:spcPct val="0"/>
              </a:spcBef>
            </a:pPr>
            <a:r>
              <a:rPr lang="en-US" sz="4321">
                <a:solidFill>
                  <a:srgbClr val="21264F"/>
                </a:solidFill>
                <a:latin typeface="Computer Says No"/>
              </a:rPr>
              <a:t>WeatherMap Screen</a:t>
            </a:r>
          </a:p>
        </p:txBody>
      </p:sp>
      <p:sp>
        <p:nvSpPr>
          <p:cNvPr id="4" name="TextBox 4"/>
          <p:cNvSpPr txBox="1"/>
          <p:nvPr/>
        </p:nvSpPr>
        <p:spPr>
          <a:xfrm>
            <a:off x="14168310" y="665785"/>
            <a:ext cx="2572941" cy="897280"/>
          </a:xfrm>
          <a:prstGeom prst="rect">
            <a:avLst/>
          </a:prstGeom>
        </p:spPr>
        <p:txBody>
          <a:bodyPr lIns="0" tIns="0" rIns="0" bIns="0" rtlCol="0" anchor="t">
            <a:spAutoFit/>
          </a:bodyPr>
          <a:lstStyle/>
          <a:p>
            <a:pPr algn="ctr">
              <a:lnSpc>
                <a:spcPts val="3371"/>
              </a:lnSpc>
            </a:pPr>
            <a:r>
              <a:rPr lang="en-US" sz="4321">
                <a:solidFill>
                  <a:srgbClr val="21264F"/>
                </a:solidFill>
                <a:latin typeface="Computer Says No"/>
              </a:rPr>
              <a:t>RainFall Graph </a:t>
            </a:r>
          </a:p>
          <a:p>
            <a:pPr algn="ctr">
              <a:lnSpc>
                <a:spcPts val="3371"/>
              </a:lnSpc>
            </a:pPr>
            <a:r>
              <a:rPr lang="en-US" sz="4321">
                <a:solidFill>
                  <a:srgbClr val="21264F"/>
                </a:solidFill>
                <a:latin typeface="Computer Says No"/>
              </a:rPr>
              <a:t>Screen</a:t>
            </a:r>
          </a:p>
        </p:txBody>
      </p:sp>
      <p:grpSp>
        <p:nvGrpSpPr>
          <p:cNvPr id="5" name="Group 5"/>
          <p:cNvGrpSpPr>
            <a:grpSpLocks noChangeAspect="1"/>
          </p:cNvGrpSpPr>
          <p:nvPr/>
        </p:nvGrpSpPr>
        <p:grpSpPr>
          <a:xfrm>
            <a:off x="587383" y="326539"/>
            <a:ext cx="4159154" cy="8452439"/>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363" t="-632" r="-363"/>
              </a:stretch>
            </a:blipFill>
          </p:spPr>
          <p:txBody>
            <a:bodyPr/>
            <a:lstStyle/>
            <a:p>
              <a:endParaRPr lang="en-ZA"/>
            </a:p>
          </p:txBody>
        </p:sp>
      </p:grpSp>
      <p:grpSp>
        <p:nvGrpSpPr>
          <p:cNvPr id="8" name="Group 8"/>
          <p:cNvGrpSpPr>
            <a:grpSpLocks noChangeAspect="1"/>
          </p:cNvGrpSpPr>
          <p:nvPr/>
        </p:nvGrpSpPr>
        <p:grpSpPr>
          <a:xfrm>
            <a:off x="13300171" y="1859305"/>
            <a:ext cx="4159154" cy="8452439"/>
            <a:chOff x="0" y="0"/>
            <a:chExt cx="5001260" cy="10163810"/>
          </a:xfrm>
        </p:grpSpPr>
        <p:sp>
          <p:nvSpPr>
            <p:cNvPr id="9" name="Freeform 9"/>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10" name="Freeform 10"/>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2260" t="-2482" r="-2260" b="-1940"/>
              </a:stretch>
            </a:blipFill>
          </p:spPr>
          <p:txBody>
            <a:bodyPr/>
            <a:lstStyle/>
            <a:p>
              <a:endParaRPr lang="en-ZA"/>
            </a:p>
          </p:txBody>
        </p:sp>
      </p:grpSp>
      <p:sp>
        <p:nvSpPr>
          <p:cNvPr id="11" name="TextBox 11"/>
          <p:cNvSpPr txBox="1"/>
          <p:nvPr/>
        </p:nvSpPr>
        <p:spPr>
          <a:xfrm>
            <a:off x="6618885" y="5372787"/>
            <a:ext cx="6681286" cy="2621699"/>
          </a:xfrm>
          <a:prstGeom prst="rect">
            <a:avLst/>
          </a:prstGeom>
        </p:spPr>
        <p:txBody>
          <a:bodyPr lIns="0" tIns="0" rIns="0" bIns="0" rtlCol="0" anchor="t">
            <a:spAutoFit/>
          </a:bodyPr>
          <a:lstStyle/>
          <a:p>
            <a:pPr>
              <a:lnSpc>
                <a:spcPts val="3461"/>
              </a:lnSpc>
            </a:pPr>
            <a:endParaRPr/>
          </a:p>
          <a:p>
            <a:pPr marL="461384" lvl="1" indent="-230692">
              <a:lnSpc>
                <a:spcPts val="3461"/>
              </a:lnSpc>
              <a:buFont typeface="Arial"/>
              <a:buChar char="•"/>
            </a:pPr>
            <a:r>
              <a:rPr lang="en-US" sz="2137">
                <a:solidFill>
                  <a:srgbClr val="FFFFFF"/>
                </a:solidFill>
                <a:latin typeface="Poppins Light"/>
              </a:rPr>
              <a:t> While the rainfall graph screen displays rainfall for the last 7 days. The app has a line graph with a blue line, where the x-axis is labeled with dates and the y-axis is labeled with rainfall in millimeters.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2542" y="5143500"/>
            <a:ext cx="18433085" cy="5388807"/>
            <a:chOff x="0" y="0"/>
            <a:chExt cx="40858128" cy="11642679"/>
          </a:xfrm>
        </p:grpSpPr>
        <p:sp>
          <p:nvSpPr>
            <p:cNvPr id="3" name="Freeform 3"/>
            <p:cNvSpPr/>
            <p:nvPr/>
          </p:nvSpPr>
          <p:spPr>
            <a:xfrm>
              <a:off x="0" y="0"/>
              <a:ext cx="40858129" cy="11642679"/>
            </a:xfrm>
            <a:custGeom>
              <a:avLst/>
              <a:gdLst/>
              <a:ahLst/>
              <a:cxnLst/>
              <a:rect l="l" t="t" r="r" b="b"/>
              <a:pathLst>
                <a:path w="40858129" h="11642679">
                  <a:moveTo>
                    <a:pt x="40733669" y="11642679"/>
                  </a:moveTo>
                  <a:lnTo>
                    <a:pt x="124460" y="11642679"/>
                  </a:lnTo>
                  <a:cubicBezTo>
                    <a:pt x="55880" y="11642679"/>
                    <a:pt x="0" y="11586799"/>
                    <a:pt x="0" y="11518219"/>
                  </a:cubicBezTo>
                  <a:lnTo>
                    <a:pt x="0" y="124460"/>
                  </a:lnTo>
                  <a:cubicBezTo>
                    <a:pt x="0" y="55880"/>
                    <a:pt x="55880" y="0"/>
                    <a:pt x="124460" y="0"/>
                  </a:cubicBezTo>
                  <a:lnTo>
                    <a:pt x="40733669" y="0"/>
                  </a:lnTo>
                  <a:cubicBezTo>
                    <a:pt x="40802247" y="0"/>
                    <a:pt x="40858129" y="55880"/>
                    <a:pt x="40858129" y="124460"/>
                  </a:cubicBezTo>
                  <a:lnTo>
                    <a:pt x="40858129" y="11518219"/>
                  </a:lnTo>
                  <a:cubicBezTo>
                    <a:pt x="40858129" y="11586799"/>
                    <a:pt x="40802247" y="11642679"/>
                    <a:pt x="40733669" y="11642679"/>
                  </a:cubicBezTo>
                  <a:close/>
                </a:path>
              </a:pathLst>
            </a:custGeom>
            <a:solidFill>
              <a:srgbClr val="F8F8F8"/>
            </a:solidFill>
          </p:spPr>
          <p:txBody>
            <a:bodyPr/>
            <a:lstStyle/>
            <a:p>
              <a:endParaRPr lang="en-ZA"/>
            </a:p>
          </p:txBody>
        </p:sp>
      </p:grpSp>
      <p:grpSp>
        <p:nvGrpSpPr>
          <p:cNvPr id="4" name="Group 4"/>
          <p:cNvGrpSpPr/>
          <p:nvPr/>
        </p:nvGrpSpPr>
        <p:grpSpPr>
          <a:xfrm>
            <a:off x="1419051" y="3201471"/>
            <a:ext cx="7255877" cy="5808971"/>
            <a:chOff x="0" y="0"/>
            <a:chExt cx="15676540" cy="12550456"/>
          </a:xfrm>
        </p:grpSpPr>
        <p:sp>
          <p:nvSpPr>
            <p:cNvPr id="5" name="Freeform 5"/>
            <p:cNvSpPr/>
            <p:nvPr/>
          </p:nvSpPr>
          <p:spPr>
            <a:xfrm>
              <a:off x="0" y="0"/>
              <a:ext cx="15676541" cy="12550456"/>
            </a:xfrm>
            <a:custGeom>
              <a:avLst/>
              <a:gdLst/>
              <a:ahLst/>
              <a:cxnLst/>
              <a:rect l="l" t="t" r="r" b="b"/>
              <a:pathLst>
                <a:path w="15676541" h="12550456">
                  <a:moveTo>
                    <a:pt x="15552080" y="12550456"/>
                  </a:moveTo>
                  <a:lnTo>
                    <a:pt x="124460" y="12550456"/>
                  </a:lnTo>
                  <a:cubicBezTo>
                    <a:pt x="55880" y="12550456"/>
                    <a:pt x="0" y="12494576"/>
                    <a:pt x="0" y="12425997"/>
                  </a:cubicBezTo>
                  <a:lnTo>
                    <a:pt x="0" y="124460"/>
                  </a:lnTo>
                  <a:cubicBezTo>
                    <a:pt x="0" y="55880"/>
                    <a:pt x="55880" y="0"/>
                    <a:pt x="124460" y="0"/>
                  </a:cubicBezTo>
                  <a:lnTo>
                    <a:pt x="15552080" y="0"/>
                  </a:lnTo>
                  <a:cubicBezTo>
                    <a:pt x="15620660" y="0"/>
                    <a:pt x="15676541" y="55880"/>
                    <a:pt x="15676541" y="124460"/>
                  </a:cubicBezTo>
                  <a:lnTo>
                    <a:pt x="15676541" y="12425997"/>
                  </a:lnTo>
                  <a:cubicBezTo>
                    <a:pt x="15676541" y="12494576"/>
                    <a:pt x="15620660" y="12550456"/>
                    <a:pt x="15552080" y="12550456"/>
                  </a:cubicBezTo>
                  <a:close/>
                </a:path>
              </a:pathLst>
            </a:custGeom>
            <a:gradFill rotWithShape="1">
              <a:gsLst>
                <a:gs pos="0">
                  <a:srgbClr val="5DE0E6">
                    <a:alpha val="100000"/>
                  </a:srgbClr>
                </a:gs>
                <a:gs pos="100000">
                  <a:srgbClr val="004AAD">
                    <a:alpha val="100000"/>
                  </a:srgbClr>
                </a:gs>
              </a:gsLst>
              <a:lin ang="0"/>
            </a:gradFill>
          </p:spPr>
          <p:txBody>
            <a:bodyPr/>
            <a:lstStyle/>
            <a:p>
              <a:endParaRPr lang="en-ZA"/>
            </a:p>
          </p:txBody>
        </p:sp>
      </p:grpSp>
      <p:grpSp>
        <p:nvGrpSpPr>
          <p:cNvPr id="6" name="Group 6"/>
          <p:cNvGrpSpPr/>
          <p:nvPr/>
        </p:nvGrpSpPr>
        <p:grpSpPr>
          <a:xfrm>
            <a:off x="10003423" y="3201471"/>
            <a:ext cx="7255877" cy="5808971"/>
            <a:chOff x="0" y="0"/>
            <a:chExt cx="15676540" cy="12550456"/>
          </a:xfrm>
        </p:grpSpPr>
        <p:sp>
          <p:nvSpPr>
            <p:cNvPr id="7" name="Freeform 7"/>
            <p:cNvSpPr/>
            <p:nvPr/>
          </p:nvSpPr>
          <p:spPr>
            <a:xfrm>
              <a:off x="0" y="0"/>
              <a:ext cx="15676541" cy="12550456"/>
            </a:xfrm>
            <a:custGeom>
              <a:avLst/>
              <a:gdLst/>
              <a:ahLst/>
              <a:cxnLst/>
              <a:rect l="l" t="t" r="r" b="b"/>
              <a:pathLst>
                <a:path w="15676541" h="12550456">
                  <a:moveTo>
                    <a:pt x="15552080" y="12550456"/>
                  </a:moveTo>
                  <a:lnTo>
                    <a:pt x="124460" y="12550456"/>
                  </a:lnTo>
                  <a:cubicBezTo>
                    <a:pt x="55880" y="12550456"/>
                    <a:pt x="0" y="12494576"/>
                    <a:pt x="0" y="12425997"/>
                  </a:cubicBezTo>
                  <a:lnTo>
                    <a:pt x="0" y="124460"/>
                  </a:lnTo>
                  <a:cubicBezTo>
                    <a:pt x="0" y="55880"/>
                    <a:pt x="55880" y="0"/>
                    <a:pt x="124460" y="0"/>
                  </a:cubicBezTo>
                  <a:lnTo>
                    <a:pt x="15552080" y="0"/>
                  </a:lnTo>
                  <a:cubicBezTo>
                    <a:pt x="15620660" y="0"/>
                    <a:pt x="15676541" y="55880"/>
                    <a:pt x="15676541" y="124460"/>
                  </a:cubicBezTo>
                  <a:lnTo>
                    <a:pt x="15676541" y="12425997"/>
                  </a:lnTo>
                  <a:cubicBezTo>
                    <a:pt x="15676541" y="12494576"/>
                    <a:pt x="15620660" y="12550456"/>
                    <a:pt x="15552080" y="12550456"/>
                  </a:cubicBezTo>
                  <a:close/>
                </a:path>
              </a:pathLst>
            </a:custGeom>
            <a:gradFill rotWithShape="1">
              <a:gsLst>
                <a:gs pos="0">
                  <a:srgbClr val="5DE0E6">
                    <a:alpha val="100000"/>
                  </a:srgbClr>
                </a:gs>
                <a:gs pos="100000">
                  <a:srgbClr val="004AAD">
                    <a:alpha val="100000"/>
                  </a:srgbClr>
                </a:gs>
              </a:gsLst>
              <a:lin ang="0"/>
            </a:gradFill>
          </p:spPr>
          <p:txBody>
            <a:bodyPr/>
            <a:lstStyle/>
            <a:p>
              <a:endParaRPr lang="en-ZA"/>
            </a:p>
          </p:txBody>
        </p:sp>
      </p:grpSp>
      <p:sp>
        <p:nvSpPr>
          <p:cNvPr id="8" name="Freeform 8"/>
          <p:cNvSpPr/>
          <p:nvPr/>
        </p:nvSpPr>
        <p:spPr>
          <a:xfrm>
            <a:off x="-72542" y="5143500"/>
            <a:ext cx="18433085" cy="6084652"/>
          </a:xfrm>
          <a:custGeom>
            <a:avLst/>
            <a:gdLst/>
            <a:ahLst/>
            <a:cxnLst/>
            <a:rect l="l" t="t" r="r" b="b"/>
            <a:pathLst>
              <a:path w="18433085" h="6084652">
                <a:moveTo>
                  <a:pt x="0" y="0"/>
                </a:moveTo>
                <a:lnTo>
                  <a:pt x="18433084" y="0"/>
                </a:lnTo>
                <a:lnTo>
                  <a:pt x="18433084" y="6084652"/>
                </a:lnTo>
                <a:lnTo>
                  <a:pt x="0" y="6084652"/>
                </a:lnTo>
                <a:lnTo>
                  <a:pt x="0" y="0"/>
                </a:lnTo>
                <a:close/>
              </a:path>
            </a:pathLst>
          </a:custGeom>
          <a:blipFill>
            <a:blip r:embed="rId2"/>
            <a:stretch>
              <a:fillRect t="-50330" b="-20075"/>
            </a:stretch>
          </a:blipFill>
        </p:spPr>
        <p:txBody>
          <a:bodyPr/>
          <a:lstStyle/>
          <a:p>
            <a:endParaRPr lang="en-ZA"/>
          </a:p>
        </p:txBody>
      </p:sp>
      <p:sp>
        <p:nvSpPr>
          <p:cNvPr id="9" name="TextBox 9"/>
          <p:cNvSpPr txBox="1"/>
          <p:nvPr/>
        </p:nvSpPr>
        <p:spPr>
          <a:xfrm>
            <a:off x="3165312" y="2982396"/>
            <a:ext cx="3445263" cy="2840544"/>
          </a:xfrm>
          <a:prstGeom prst="rect">
            <a:avLst/>
          </a:prstGeom>
        </p:spPr>
        <p:txBody>
          <a:bodyPr lIns="0" tIns="0" rIns="0" bIns="0" rtlCol="0" anchor="t">
            <a:spAutoFit/>
          </a:bodyPr>
          <a:lstStyle/>
          <a:p>
            <a:pPr algn="ctr">
              <a:lnSpc>
                <a:spcPts val="23091"/>
              </a:lnSpc>
              <a:spcBef>
                <a:spcPct val="0"/>
              </a:spcBef>
            </a:pPr>
            <a:r>
              <a:rPr lang="en-US" sz="17362">
                <a:solidFill>
                  <a:srgbClr val="000000"/>
                </a:solidFill>
                <a:latin typeface="Computer Says No"/>
              </a:rPr>
              <a:t>THANK</a:t>
            </a:r>
          </a:p>
        </p:txBody>
      </p:sp>
      <p:sp>
        <p:nvSpPr>
          <p:cNvPr id="10" name="TextBox 10"/>
          <p:cNvSpPr txBox="1"/>
          <p:nvPr/>
        </p:nvSpPr>
        <p:spPr>
          <a:xfrm>
            <a:off x="12877800" y="2925030"/>
            <a:ext cx="2067253" cy="2840544"/>
          </a:xfrm>
          <a:prstGeom prst="rect">
            <a:avLst/>
          </a:prstGeom>
        </p:spPr>
        <p:txBody>
          <a:bodyPr lIns="0" tIns="0" rIns="0" bIns="0" rtlCol="0" anchor="t">
            <a:spAutoFit/>
          </a:bodyPr>
          <a:lstStyle/>
          <a:p>
            <a:pPr algn="ctr">
              <a:lnSpc>
                <a:spcPts val="23091"/>
              </a:lnSpc>
              <a:spcBef>
                <a:spcPct val="0"/>
              </a:spcBef>
            </a:pPr>
            <a:r>
              <a:rPr lang="en-US" sz="17362" dirty="0">
                <a:solidFill>
                  <a:srgbClr val="000000"/>
                </a:solidFill>
                <a:latin typeface="Computer Says No"/>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226317" y="342642"/>
            <a:ext cx="4704576" cy="9560875"/>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46" r="-46"/>
              </a:stretch>
            </a:blipFill>
          </p:spPr>
          <p:txBody>
            <a:bodyPr/>
            <a:lstStyle/>
            <a:p>
              <a:endParaRPr lang="en-ZA"/>
            </a:p>
          </p:txBody>
        </p:sp>
      </p:grpSp>
      <p:sp>
        <p:nvSpPr>
          <p:cNvPr id="5" name="Freeform 5"/>
          <p:cNvSpPr/>
          <p:nvPr/>
        </p:nvSpPr>
        <p:spPr>
          <a:xfrm>
            <a:off x="3371316" y="0"/>
            <a:ext cx="3837375" cy="3732720"/>
          </a:xfrm>
          <a:custGeom>
            <a:avLst/>
            <a:gdLst/>
            <a:ahLst/>
            <a:cxnLst/>
            <a:rect l="l" t="t" r="r" b="b"/>
            <a:pathLst>
              <a:path w="3837375" h="3732720">
                <a:moveTo>
                  <a:pt x="0" y="0"/>
                </a:moveTo>
                <a:lnTo>
                  <a:pt x="3837375" y="0"/>
                </a:lnTo>
                <a:lnTo>
                  <a:pt x="3837375" y="3732720"/>
                </a:lnTo>
                <a:lnTo>
                  <a:pt x="0" y="3732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grpSp>
        <p:nvGrpSpPr>
          <p:cNvPr id="6" name="Group 6"/>
          <p:cNvGrpSpPr/>
          <p:nvPr/>
        </p:nvGrpSpPr>
        <p:grpSpPr>
          <a:xfrm>
            <a:off x="1169442" y="3732720"/>
            <a:ext cx="7747350" cy="1901952"/>
            <a:chOff x="0" y="0"/>
            <a:chExt cx="10329800" cy="2535936"/>
          </a:xfrm>
        </p:grpSpPr>
        <p:sp>
          <p:nvSpPr>
            <p:cNvPr id="7" name="Freeform 7"/>
            <p:cNvSpPr/>
            <p:nvPr/>
          </p:nvSpPr>
          <p:spPr>
            <a:xfrm>
              <a:off x="0" y="0"/>
              <a:ext cx="9753600" cy="2535936"/>
            </a:xfrm>
            <a:custGeom>
              <a:avLst/>
              <a:gdLst/>
              <a:ahLst/>
              <a:cxnLst/>
              <a:rect l="l" t="t" r="r" b="b"/>
              <a:pathLst>
                <a:path w="9753600" h="2535936">
                  <a:moveTo>
                    <a:pt x="0" y="0"/>
                  </a:moveTo>
                  <a:lnTo>
                    <a:pt x="9753600" y="0"/>
                  </a:lnTo>
                  <a:lnTo>
                    <a:pt x="9753600" y="2535936"/>
                  </a:lnTo>
                  <a:lnTo>
                    <a:pt x="0" y="25359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ZA"/>
            </a:p>
          </p:txBody>
        </p:sp>
        <p:sp>
          <p:nvSpPr>
            <p:cNvPr id="8" name="TextBox 8"/>
            <p:cNvSpPr txBox="1"/>
            <p:nvPr/>
          </p:nvSpPr>
          <p:spPr>
            <a:xfrm>
              <a:off x="395435" y="469507"/>
              <a:ext cx="9934365" cy="1520722"/>
            </a:xfrm>
            <a:prstGeom prst="rect">
              <a:avLst/>
            </a:prstGeom>
          </p:spPr>
          <p:txBody>
            <a:bodyPr lIns="0" tIns="0" rIns="0" bIns="0" rtlCol="0" anchor="t">
              <a:spAutoFit/>
            </a:bodyPr>
            <a:lstStyle/>
            <a:p>
              <a:pPr>
                <a:lnSpc>
                  <a:spcPts val="9432"/>
                </a:lnSpc>
              </a:pPr>
              <a:r>
                <a:rPr lang="en-US" sz="7200">
                  <a:solidFill>
                    <a:srgbClr val="000000"/>
                  </a:solidFill>
                  <a:latin typeface="Nunito Sans"/>
                </a:rPr>
                <a:t>INTRODUCTION</a:t>
              </a:r>
            </a:p>
          </p:txBody>
        </p:sp>
      </p:grpSp>
      <p:sp>
        <p:nvSpPr>
          <p:cNvPr id="9" name="Freeform 9"/>
          <p:cNvSpPr/>
          <p:nvPr/>
        </p:nvSpPr>
        <p:spPr>
          <a:xfrm>
            <a:off x="-145073" y="6257806"/>
            <a:ext cx="6327648" cy="4029194"/>
          </a:xfrm>
          <a:custGeom>
            <a:avLst/>
            <a:gdLst/>
            <a:ahLst/>
            <a:cxnLst/>
            <a:rect l="l" t="t" r="r" b="b"/>
            <a:pathLst>
              <a:path w="6327648" h="4029194">
                <a:moveTo>
                  <a:pt x="0" y="0"/>
                </a:moveTo>
                <a:lnTo>
                  <a:pt x="6327648" y="0"/>
                </a:lnTo>
                <a:lnTo>
                  <a:pt x="6327648" y="4029194"/>
                </a:lnTo>
                <a:lnTo>
                  <a:pt x="0" y="4029194"/>
                </a:lnTo>
                <a:lnTo>
                  <a:pt x="0" y="0"/>
                </a:lnTo>
                <a:close/>
              </a:path>
            </a:pathLst>
          </a:custGeom>
          <a:blipFill>
            <a:blip r:embed="rId8"/>
            <a:stretch>
              <a:fillRect t="-2413" b="-2413"/>
            </a:stretch>
          </a:blipFill>
        </p:spPr>
        <p:txBody>
          <a:bodyPr/>
          <a:lstStyle/>
          <a:p>
            <a:endParaRPr lang="en-ZA"/>
          </a:p>
        </p:txBody>
      </p:sp>
      <p:sp>
        <p:nvSpPr>
          <p:cNvPr id="10" name="TextBox 10"/>
          <p:cNvSpPr txBox="1"/>
          <p:nvPr/>
        </p:nvSpPr>
        <p:spPr>
          <a:xfrm>
            <a:off x="6287043" y="5895613"/>
            <a:ext cx="5939274" cy="3499619"/>
          </a:xfrm>
          <a:prstGeom prst="rect">
            <a:avLst/>
          </a:prstGeom>
        </p:spPr>
        <p:txBody>
          <a:bodyPr lIns="0" tIns="0" rIns="0" bIns="0" rtlCol="0" anchor="t">
            <a:spAutoFit/>
          </a:bodyPr>
          <a:lstStyle/>
          <a:p>
            <a:pPr algn="ctr">
              <a:lnSpc>
                <a:spcPts val="3457"/>
              </a:lnSpc>
            </a:pPr>
            <a:r>
              <a:rPr lang="en-US" sz="2469">
                <a:solidFill>
                  <a:srgbClr val="000000"/>
                </a:solidFill>
                <a:latin typeface="Nunito Sans"/>
              </a:rPr>
              <a:t>Introducing RainFall, a comprehensive weather tracking application designed to meet your needs. RainFall allows you to log rainfall data efficiently, including mm measurements, dates, and customizable time frames, all while accommodating multiple logging locations.  </a:t>
            </a:r>
          </a:p>
          <a:p>
            <a:pPr algn="ctr">
              <a:lnSpc>
                <a:spcPts val="3457"/>
              </a:lnSpc>
              <a:spcBef>
                <a:spcPct val="0"/>
              </a:spcBef>
            </a:pPr>
            <a:endParaRPr lang="en-US" sz="2469">
              <a:solidFill>
                <a:srgbClr val="000000"/>
              </a:solidFill>
              <a:latin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14528"/>
            <a:ext cx="8306389" cy="2782640"/>
          </a:xfrm>
          <a:prstGeom prst="rect">
            <a:avLst/>
          </a:prstGeom>
        </p:spPr>
      </p:pic>
      <p:sp>
        <p:nvSpPr>
          <p:cNvPr id="3" name="Freeform 3"/>
          <p:cNvSpPr/>
          <p:nvPr/>
        </p:nvSpPr>
        <p:spPr>
          <a:xfrm>
            <a:off x="6582773" y="6149361"/>
            <a:ext cx="6839117" cy="4137639"/>
          </a:xfrm>
          <a:custGeom>
            <a:avLst/>
            <a:gdLst/>
            <a:ahLst/>
            <a:cxnLst/>
            <a:rect l="l" t="t" r="r" b="b"/>
            <a:pathLst>
              <a:path w="6839117" h="4137639">
                <a:moveTo>
                  <a:pt x="0" y="0"/>
                </a:moveTo>
                <a:lnTo>
                  <a:pt x="6839116" y="0"/>
                </a:lnTo>
                <a:lnTo>
                  <a:pt x="6839116" y="4137639"/>
                </a:lnTo>
                <a:lnTo>
                  <a:pt x="0" y="4137639"/>
                </a:lnTo>
                <a:lnTo>
                  <a:pt x="0" y="0"/>
                </a:lnTo>
                <a:close/>
              </a:path>
            </a:pathLst>
          </a:custGeom>
          <a:blipFill>
            <a:blip r:embed="rId3"/>
            <a:stretch>
              <a:fillRect l="-2040" r="-2430"/>
            </a:stretch>
          </a:blipFill>
        </p:spPr>
        <p:txBody>
          <a:bodyPr/>
          <a:lstStyle/>
          <a:p>
            <a:endParaRPr lang="en-ZA"/>
          </a:p>
        </p:txBody>
      </p:sp>
      <p:sp>
        <p:nvSpPr>
          <p:cNvPr id="4" name="Freeform 4"/>
          <p:cNvSpPr/>
          <p:nvPr/>
        </p:nvSpPr>
        <p:spPr>
          <a:xfrm>
            <a:off x="8306389" y="1320129"/>
            <a:ext cx="7383703" cy="4829232"/>
          </a:xfrm>
          <a:custGeom>
            <a:avLst/>
            <a:gdLst/>
            <a:ahLst/>
            <a:cxnLst/>
            <a:rect l="l" t="t" r="r" b="b"/>
            <a:pathLst>
              <a:path w="7383703" h="4829232">
                <a:moveTo>
                  <a:pt x="0" y="0"/>
                </a:moveTo>
                <a:lnTo>
                  <a:pt x="7383703" y="0"/>
                </a:lnTo>
                <a:lnTo>
                  <a:pt x="7383703" y="4829232"/>
                </a:lnTo>
                <a:lnTo>
                  <a:pt x="0" y="4829232"/>
                </a:lnTo>
                <a:lnTo>
                  <a:pt x="0" y="0"/>
                </a:lnTo>
                <a:close/>
              </a:path>
            </a:pathLst>
          </a:custGeom>
          <a:blipFill>
            <a:blip r:embed="rId4"/>
            <a:stretch>
              <a:fillRect b="-8599"/>
            </a:stretch>
          </a:blipFill>
        </p:spPr>
        <p:txBody>
          <a:bodyPr/>
          <a:lstStyle/>
          <a:p>
            <a:endParaRPr lang="en-ZA"/>
          </a:p>
        </p:txBody>
      </p:sp>
      <p:sp>
        <p:nvSpPr>
          <p:cNvPr id="5" name="Freeform 5"/>
          <p:cNvSpPr/>
          <p:nvPr/>
        </p:nvSpPr>
        <p:spPr>
          <a:xfrm>
            <a:off x="13421889" y="6149361"/>
            <a:ext cx="4320811" cy="4406584"/>
          </a:xfrm>
          <a:custGeom>
            <a:avLst/>
            <a:gdLst/>
            <a:ahLst/>
            <a:cxnLst/>
            <a:rect l="l" t="t" r="r" b="b"/>
            <a:pathLst>
              <a:path w="4320811" h="4406584">
                <a:moveTo>
                  <a:pt x="0" y="0"/>
                </a:moveTo>
                <a:lnTo>
                  <a:pt x="4320811" y="0"/>
                </a:lnTo>
                <a:lnTo>
                  <a:pt x="4320811" y="4406584"/>
                </a:lnTo>
                <a:lnTo>
                  <a:pt x="0" y="4406584"/>
                </a:lnTo>
                <a:lnTo>
                  <a:pt x="0" y="0"/>
                </a:lnTo>
                <a:close/>
              </a:path>
            </a:pathLst>
          </a:custGeom>
          <a:blipFill>
            <a:blip r:embed="rId5"/>
            <a:stretch>
              <a:fillRect/>
            </a:stretch>
          </a:blipFill>
        </p:spPr>
        <p:txBody>
          <a:bodyPr/>
          <a:lstStyle/>
          <a:p>
            <a:endParaRPr lang="en-ZA"/>
          </a:p>
        </p:txBody>
      </p:sp>
      <p:sp>
        <p:nvSpPr>
          <p:cNvPr id="6" name="TextBox 6"/>
          <p:cNvSpPr txBox="1"/>
          <p:nvPr/>
        </p:nvSpPr>
        <p:spPr>
          <a:xfrm>
            <a:off x="119397" y="3533172"/>
            <a:ext cx="6291753" cy="5202549"/>
          </a:xfrm>
          <a:prstGeom prst="rect">
            <a:avLst/>
          </a:prstGeom>
        </p:spPr>
        <p:txBody>
          <a:bodyPr lIns="0" tIns="0" rIns="0" bIns="0" rtlCol="0" anchor="t">
            <a:spAutoFit/>
          </a:bodyPr>
          <a:lstStyle/>
          <a:p>
            <a:pPr>
              <a:lnSpc>
                <a:spcPts val="3773"/>
              </a:lnSpc>
            </a:pPr>
            <a:r>
              <a:rPr lang="en-US" sz="2695">
                <a:solidFill>
                  <a:srgbClr val="F8F8F8"/>
                </a:solidFill>
                <a:latin typeface="Nunito Sans"/>
              </a:rPr>
              <a:t>Our app for ‘Plant</a:t>
            </a:r>
          </a:p>
          <a:p>
            <a:pPr>
              <a:lnSpc>
                <a:spcPts val="3773"/>
              </a:lnSpc>
            </a:pPr>
            <a:r>
              <a:rPr lang="en-US" sz="2695">
                <a:solidFill>
                  <a:srgbClr val="F8F8F8"/>
                </a:solidFill>
                <a:latin typeface="Nunito Sans"/>
              </a:rPr>
              <a:t>Bietjie ’ will include three main features:</a:t>
            </a:r>
          </a:p>
          <a:p>
            <a:pPr>
              <a:lnSpc>
                <a:spcPts val="3773"/>
              </a:lnSpc>
            </a:pPr>
            <a:r>
              <a:rPr lang="en-US" sz="2695">
                <a:solidFill>
                  <a:srgbClr val="F8F8F8"/>
                </a:solidFill>
                <a:latin typeface="Nunito Sans"/>
              </a:rPr>
              <a:t> </a:t>
            </a:r>
          </a:p>
          <a:p>
            <a:pPr marL="581925" lvl="1" indent="-290963">
              <a:lnSpc>
                <a:spcPts val="3773"/>
              </a:lnSpc>
              <a:buFont typeface="Arial"/>
              <a:buChar char="•"/>
            </a:pPr>
            <a:r>
              <a:rPr lang="en-US" sz="2695">
                <a:solidFill>
                  <a:srgbClr val="F8F8F8"/>
                </a:solidFill>
                <a:latin typeface="Nunito Sans"/>
              </a:rPr>
              <a:t>Rain Logging</a:t>
            </a:r>
          </a:p>
          <a:p>
            <a:pPr marL="581925" lvl="1" indent="-290963">
              <a:lnSpc>
                <a:spcPts val="3773"/>
              </a:lnSpc>
              <a:buFont typeface="Arial"/>
              <a:buChar char="•"/>
            </a:pPr>
            <a:r>
              <a:rPr lang="en-US" sz="2695">
                <a:solidFill>
                  <a:srgbClr val="F8F8F8"/>
                </a:solidFill>
                <a:latin typeface="Nunito Sans"/>
              </a:rPr>
              <a:t>Fire Risk Notifications,</a:t>
            </a:r>
          </a:p>
          <a:p>
            <a:pPr marL="581925" lvl="1" indent="-290963">
              <a:lnSpc>
                <a:spcPts val="3773"/>
              </a:lnSpc>
              <a:buFont typeface="Arial"/>
              <a:buChar char="•"/>
            </a:pPr>
            <a:r>
              <a:rPr lang="en-US" sz="2695">
                <a:solidFill>
                  <a:srgbClr val="F8F8F8"/>
                </a:solidFill>
                <a:latin typeface="Nunito Sans"/>
              </a:rPr>
              <a:t> Weather Information.</a:t>
            </a:r>
          </a:p>
          <a:p>
            <a:pPr>
              <a:lnSpc>
                <a:spcPts val="3893"/>
              </a:lnSpc>
            </a:pPr>
            <a:r>
              <a:rPr lang="en-US" sz="2781">
                <a:solidFill>
                  <a:srgbClr val="F8F8F8"/>
                </a:solidFill>
                <a:latin typeface="Nunito Sans"/>
              </a:rPr>
              <a:t>  </a:t>
            </a:r>
            <a:r>
              <a:rPr lang="en-US" sz="2781">
                <a:solidFill>
                  <a:srgbClr val="F8F8F8"/>
                </a:solidFill>
                <a:latin typeface="Nunito Sans Bold"/>
              </a:rPr>
              <a:t> Additional features will include</a:t>
            </a:r>
          </a:p>
          <a:p>
            <a:pPr marL="581925" lvl="1" indent="-290963">
              <a:lnSpc>
                <a:spcPts val="3773"/>
              </a:lnSpc>
              <a:buFont typeface="Arial"/>
              <a:buChar char="•"/>
            </a:pPr>
            <a:r>
              <a:rPr lang="en-US" sz="2695">
                <a:solidFill>
                  <a:srgbClr val="F8F8F8"/>
                </a:solidFill>
                <a:latin typeface="Nunito Sans"/>
              </a:rPr>
              <a:t>Data Backups, </a:t>
            </a:r>
          </a:p>
          <a:p>
            <a:pPr marL="581925" lvl="1" indent="-290963">
              <a:lnSpc>
                <a:spcPts val="3773"/>
              </a:lnSpc>
              <a:buFont typeface="Arial"/>
              <a:buChar char="•"/>
            </a:pPr>
            <a:r>
              <a:rPr lang="en-US" sz="2695">
                <a:solidFill>
                  <a:srgbClr val="F8F8F8"/>
                </a:solidFill>
                <a:latin typeface="Nunito Sans"/>
              </a:rPr>
              <a:t>sharing, </a:t>
            </a:r>
          </a:p>
          <a:p>
            <a:pPr marL="581925" lvl="1" indent="-290963">
              <a:lnSpc>
                <a:spcPts val="3773"/>
              </a:lnSpc>
              <a:buFont typeface="Arial"/>
              <a:buChar char="•"/>
            </a:pPr>
            <a:r>
              <a:rPr lang="en-US" sz="2695">
                <a:solidFill>
                  <a:srgbClr val="F8F8F8"/>
                </a:solidFill>
                <a:latin typeface="Nunito Sans"/>
              </a:rPr>
              <a:t>Fire Risk Info and Map, </a:t>
            </a:r>
          </a:p>
          <a:p>
            <a:pPr marL="581925" lvl="1" indent="-290963">
              <a:lnSpc>
                <a:spcPts val="3773"/>
              </a:lnSpc>
              <a:spcBef>
                <a:spcPct val="0"/>
              </a:spcBef>
              <a:buFont typeface="Arial"/>
              <a:buChar char="•"/>
            </a:pPr>
            <a:r>
              <a:rPr lang="en-US" sz="2695">
                <a:solidFill>
                  <a:srgbClr val="F8F8F8"/>
                </a:solidFill>
                <a:latin typeface="Nunito Sans"/>
              </a:rPr>
              <a:t>Weather risks, and a Weather Map. </a:t>
            </a:r>
          </a:p>
        </p:txBody>
      </p:sp>
      <p:sp>
        <p:nvSpPr>
          <p:cNvPr id="7" name="TextBox 7"/>
          <p:cNvSpPr txBox="1"/>
          <p:nvPr/>
        </p:nvSpPr>
        <p:spPr>
          <a:xfrm>
            <a:off x="2902611" y="277819"/>
            <a:ext cx="7360323" cy="1081573"/>
          </a:xfrm>
          <a:prstGeom prst="rect">
            <a:avLst/>
          </a:prstGeom>
        </p:spPr>
        <p:txBody>
          <a:bodyPr lIns="0" tIns="0" rIns="0" bIns="0" rtlCol="0" anchor="t">
            <a:spAutoFit/>
          </a:bodyPr>
          <a:lstStyle/>
          <a:p>
            <a:pPr algn="ctr">
              <a:lnSpc>
                <a:spcPts val="8842"/>
              </a:lnSpc>
            </a:pPr>
            <a:r>
              <a:rPr lang="en-US" sz="6315">
                <a:solidFill>
                  <a:srgbClr val="000000"/>
                </a:solidFill>
                <a:latin typeface="Canva Sans Bold"/>
              </a:rPr>
              <a:t>WHAT TO EXPECT?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000556" y="1028700"/>
            <a:ext cx="3632301" cy="7381743"/>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4" name="Freeform 4"/>
            <p:cNvSpPr/>
            <p:nvPr/>
          </p:nvSpPr>
          <p:spPr>
            <a:xfrm rot="5400000">
              <a:off x="-2194852" y="2822410"/>
              <a:ext cx="9398000" cy="4330776"/>
            </a:xfrm>
            <a:custGeom>
              <a:avLst/>
              <a:gdLst/>
              <a:ahLst/>
              <a:cxnLst/>
              <a:rect l="l" t="t" r="r" b="b"/>
              <a:pathLst>
                <a:path w="9398000" h="4330776">
                  <a:moveTo>
                    <a:pt x="9398000" y="436410"/>
                  </a:moveTo>
                  <a:lnTo>
                    <a:pt x="9398000" y="3894366"/>
                  </a:lnTo>
                  <a:cubicBezTo>
                    <a:pt x="9398000" y="4135387"/>
                    <a:pt x="9202610" y="4330776"/>
                    <a:pt x="8961590" y="4330776"/>
                  </a:cubicBezTo>
                  <a:lnTo>
                    <a:pt x="436410" y="4330776"/>
                  </a:lnTo>
                  <a:cubicBezTo>
                    <a:pt x="195390" y="4330776"/>
                    <a:pt x="0" y="4135387"/>
                    <a:pt x="0" y="3894366"/>
                  </a:cubicBezTo>
                  <a:lnTo>
                    <a:pt x="0" y="3469195"/>
                  </a:lnTo>
                  <a:cubicBezTo>
                    <a:pt x="0" y="3428403"/>
                    <a:pt x="33071" y="3395332"/>
                    <a:pt x="73863" y="3395332"/>
                  </a:cubicBezTo>
                  <a:lnTo>
                    <a:pt x="73863" y="3395332"/>
                  </a:lnTo>
                  <a:cubicBezTo>
                    <a:pt x="225019" y="3395332"/>
                    <a:pt x="347688" y="3273031"/>
                    <a:pt x="348120" y="3121863"/>
                  </a:cubicBezTo>
                  <a:lnTo>
                    <a:pt x="353619" y="1224902"/>
                  </a:lnTo>
                  <a:cubicBezTo>
                    <a:pt x="354063" y="1073124"/>
                    <a:pt x="231140" y="949846"/>
                    <a:pt x="79362" y="949846"/>
                  </a:cubicBezTo>
                  <a:lnTo>
                    <a:pt x="73863" y="949846"/>
                  </a:lnTo>
                  <a:cubicBezTo>
                    <a:pt x="33071" y="949846"/>
                    <a:pt x="0" y="916775"/>
                    <a:pt x="0" y="875982"/>
                  </a:cubicBezTo>
                  <a:lnTo>
                    <a:pt x="0" y="436410"/>
                  </a:lnTo>
                  <a:cubicBezTo>
                    <a:pt x="0" y="195389"/>
                    <a:pt x="195390" y="0"/>
                    <a:pt x="436410" y="0"/>
                  </a:cubicBezTo>
                  <a:lnTo>
                    <a:pt x="8961603" y="0"/>
                  </a:lnTo>
                  <a:cubicBezTo>
                    <a:pt x="9202610" y="0"/>
                    <a:pt x="9398000" y="195389"/>
                    <a:pt x="9398000" y="436410"/>
                  </a:cubicBezTo>
                  <a:close/>
                </a:path>
              </a:pathLst>
            </a:custGeom>
            <a:blipFill>
              <a:blip r:embed="rId3"/>
              <a:stretch>
                <a:fillRect t="-57465" b="-59539"/>
              </a:stretch>
            </a:blipFill>
          </p:spPr>
          <p:txBody>
            <a:bodyPr/>
            <a:lstStyle/>
            <a:p>
              <a:endParaRPr lang="en-ZA"/>
            </a:p>
          </p:txBody>
        </p:sp>
      </p:grpSp>
      <p:grpSp>
        <p:nvGrpSpPr>
          <p:cNvPr id="5" name="Group 5"/>
          <p:cNvGrpSpPr>
            <a:grpSpLocks noChangeAspect="1"/>
          </p:cNvGrpSpPr>
          <p:nvPr/>
        </p:nvGrpSpPr>
        <p:grpSpPr>
          <a:xfrm rot="-5400000">
            <a:off x="1271490" y="488393"/>
            <a:ext cx="4393523" cy="6088235"/>
            <a:chOff x="0" y="0"/>
            <a:chExt cx="4734560" cy="6560820"/>
          </a:xfrm>
        </p:grpSpPr>
        <p:sp>
          <p:nvSpPr>
            <p:cNvPr id="6" name="Freeform 6"/>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txBody>
            <a:bodyPr/>
            <a:lstStyle/>
            <a:p>
              <a:endParaRPr lang="en-ZA"/>
            </a:p>
          </p:txBody>
        </p:sp>
        <p:sp>
          <p:nvSpPr>
            <p:cNvPr id="7" name="Freeform 7"/>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txBody>
            <a:bodyPr/>
            <a:lstStyle/>
            <a:p>
              <a:endParaRPr lang="en-ZA"/>
            </a:p>
          </p:txBody>
        </p:sp>
        <p:sp>
          <p:nvSpPr>
            <p:cNvPr id="8" name="Freeform 8"/>
            <p:cNvSpPr/>
            <p:nvPr/>
          </p:nvSpPr>
          <p:spPr>
            <a:xfrm rot="5400000">
              <a:off x="-661670" y="1183640"/>
              <a:ext cx="6043930" cy="4207510"/>
            </a:xfrm>
            <a:custGeom>
              <a:avLst/>
              <a:gdLst/>
              <a:ahLst/>
              <a:cxnLst/>
              <a:rect l="l" t="t" r="r" b="b"/>
              <a:pathLst>
                <a:path w="6043930" h="4207510">
                  <a:moveTo>
                    <a:pt x="5942330" y="1270"/>
                  </a:moveTo>
                  <a:cubicBezTo>
                    <a:pt x="5998210" y="1270"/>
                    <a:pt x="6043930" y="46990"/>
                    <a:pt x="6043930" y="102870"/>
                  </a:cubicBezTo>
                  <a:lnTo>
                    <a:pt x="6043930" y="4105910"/>
                  </a:lnTo>
                  <a:cubicBezTo>
                    <a:pt x="6043930" y="4161790"/>
                    <a:pt x="5998210" y="4207510"/>
                    <a:pt x="5942330" y="4207510"/>
                  </a:cubicBezTo>
                  <a:lnTo>
                    <a:pt x="101600" y="4207510"/>
                  </a:lnTo>
                  <a:cubicBezTo>
                    <a:pt x="45720" y="4207510"/>
                    <a:pt x="0" y="4161790"/>
                    <a:pt x="0" y="4105910"/>
                  </a:cubicBezTo>
                  <a:lnTo>
                    <a:pt x="0" y="101600"/>
                  </a:lnTo>
                  <a:cubicBezTo>
                    <a:pt x="0" y="45720"/>
                    <a:pt x="45720" y="0"/>
                    <a:pt x="101600" y="0"/>
                  </a:cubicBezTo>
                  <a:lnTo>
                    <a:pt x="5942330" y="0"/>
                  </a:lnTo>
                  <a:close/>
                </a:path>
              </a:pathLst>
            </a:custGeom>
            <a:blipFill>
              <a:blip r:embed="rId4"/>
              <a:stretch>
                <a:fillRect r="-39230"/>
              </a:stretch>
            </a:blipFill>
          </p:spPr>
          <p:txBody>
            <a:bodyPr/>
            <a:lstStyle/>
            <a:p>
              <a:endParaRPr lang="en-ZA"/>
            </a:p>
          </p:txBody>
        </p:sp>
        <p:sp>
          <p:nvSpPr>
            <p:cNvPr id="9" name="Freeform 9"/>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txBody>
            <a:bodyPr/>
            <a:lstStyle/>
            <a:p>
              <a:endParaRPr lang="en-ZA"/>
            </a:p>
          </p:txBody>
        </p:sp>
        <p:sp>
          <p:nvSpPr>
            <p:cNvPr id="10" name="Freeform 10"/>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txBody>
            <a:bodyPr/>
            <a:lstStyle/>
            <a:p>
              <a:endParaRPr lang="en-ZA"/>
            </a:p>
          </p:txBody>
        </p:sp>
        <p:sp>
          <p:nvSpPr>
            <p:cNvPr id="11" name="Freeform 11"/>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txBody>
            <a:bodyPr/>
            <a:lstStyle/>
            <a:p>
              <a:endParaRPr lang="en-ZA"/>
            </a:p>
          </p:txBody>
        </p:sp>
        <p:sp>
          <p:nvSpPr>
            <p:cNvPr id="12" name="Freeform 12"/>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txBody>
            <a:bodyPr/>
            <a:lstStyle/>
            <a:p>
              <a:endParaRPr lang="en-ZA"/>
            </a:p>
          </p:txBody>
        </p:sp>
        <p:sp>
          <p:nvSpPr>
            <p:cNvPr id="13" name="Freeform 13"/>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txBody>
            <a:bodyPr/>
            <a:lstStyle/>
            <a:p>
              <a:endParaRPr lang="en-ZA"/>
            </a:p>
          </p:txBody>
        </p:sp>
        <p:sp>
          <p:nvSpPr>
            <p:cNvPr id="14" name="Freeform 14"/>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txBody>
            <a:bodyPr/>
            <a:lstStyle/>
            <a:p>
              <a:endParaRPr lang="en-ZA"/>
            </a:p>
          </p:txBody>
        </p:sp>
        <p:sp>
          <p:nvSpPr>
            <p:cNvPr id="15" name="Freeform 15"/>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txBody>
            <a:bodyPr/>
            <a:lstStyle/>
            <a:p>
              <a:endParaRPr lang="en-ZA"/>
            </a:p>
          </p:txBody>
        </p:sp>
        <p:sp>
          <p:nvSpPr>
            <p:cNvPr id="16" name="Freeform 16"/>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txBody>
            <a:bodyPr/>
            <a:lstStyle/>
            <a:p>
              <a:endParaRPr lang="en-ZA"/>
            </a:p>
          </p:txBody>
        </p:sp>
      </p:grpSp>
      <p:grpSp>
        <p:nvGrpSpPr>
          <p:cNvPr id="17" name="Group 17"/>
          <p:cNvGrpSpPr>
            <a:grpSpLocks noChangeAspect="1"/>
          </p:cNvGrpSpPr>
          <p:nvPr/>
        </p:nvGrpSpPr>
        <p:grpSpPr>
          <a:xfrm>
            <a:off x="5596739" y="5422653"/>
            <a:ext cx="8218376" cy="4713961"/>
            <a:chOff x="0" y="0"/>
            <a:chExt cx="7981950" cy="4578350"/>
          </a:xfrm>
        </p:grpSpPr>
        <p:sp>
          <p:nvSpPr>
            <p:cNvPr id="18" name="Freeform 1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ZA"/>
            </a:p>
          </p:txBody>
        </p:sp>
        <p:sp>
          <p:nvSpPr>
            <p:cNvPr id="19" name="Freeform 1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en-ZA"/>
            </a:p>
          </p:txBody>
        </p:sp>
        <p:sp>
          <p:nvSpPr>
            <p:cNvPr id="20" name="Freeform 2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en-ZA"/>
            </a:p>
          </p:txBody>
        </p:sp>
        <p:sp>
          <p:nvSpPr>
            <p:cNvPr id="21" name="Freeform 2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en-ZA"/>
            </a:p>
          </p:txBody>
        </p:sp>
        <p:sp>
          <p:nvSpPr>
            <p:cNvPr id="22" name="Freeform 2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t="-47665" b="-12119"/>
              </a:stretch>
            </a:blipFill>
          </p:spPr>
          <p:txBody>
            <a:bodyPr/>
            <a:lstStyle/>
            <a:p>
              <a:endParaRPr lang="en-ZA"/>
            </a:p>
          </p:txBody>
        </p:sp>
      </p:grpSp>
      <p:sp>
        <p:nvSpPr>
          <p:cNvPr id="23" name="Freeform 23"/>
          <p:cNvSpPr/>
          <p:nvPr/>
        </p:nvSpPr>
        <p:spPr>
          <a:xfrm>
            <a:off x="5914977" y="721573"/>
            <a:ext cx="7315200" cy="614253"/>
          </a:xfrm>
          <a:custGeom>
            <a:avLst/>
            <a:gdLst/>
            <a:ahLst/>
            <a:cxnLst/>
            <a:rect l="l" t="t" r="r" b="b"/>
            <a:pathLst>
              <a:path w="7315200" h="614253">
                <a:moveTo>
                  <a:pt x="0" y="0"/>
                </a:moveTo>
                <a:lnTo>
                  <a:pt x="7315200" y="0"/>
                </a:lnTo>
                <a:lnTo>
                  <a:pt x="7315200" y="614254"/>
                </a:lnTo>
                <a:lnTo>
                  <a:pt x="0" y="614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ZA"/>
          </a:p>
        </p:txBody>
      </p:sp>
      <p:sp>
        <p:nvSpPr>
          <p:cNvPr id="24" name="TextBox 24"/>
          <p:cNvSpPr txBox="1"/>
          <p:nvPr/>
        </p:nvSpPr>
        <p:spPr>
          <a:xfrm>
            <a:off x="4243604" y="-207646"/>
            <a:ext cx="10657946" cy="1236346"/>
          </a:xfrm>
          <a:prstGeom prst="rect">
            <a:avLst/>
          </a:prstGeom>
        </p:spPr>
        <p:txBody>
          <a:bodyPr lIns="0" tIns="0" rIns="0" bIns="0" rtlCol="0" anchor="t">
            <a:spAutoFit/>
          </a:bodyPr>
          <a:lstStyle/>
          <a:p>
            <a:pPr algn="ctr">
              <a:lnSpc>
                <a:spcPts val="10079"/>
              </a:lnSpc>
              <a:spcBef>
                <a:spcPct val="0"/>
              </a:spcBef>
            </a:pPr>
            <a:r>
              <a:rPr lang="en-US" sz="7199">
                <a:solidFill>
                  <a:srgbClr val="F8F8F8"/>
                </a:solidFill>
                <a:latin typeface="Computer Says No"/>
              </a:rPr>
              <a:t>TECHNICAL ARCHITECTURE</a:t>
            </a:r>
          </a:p>
        </p:txBody>
      </p:sp>
      <p:sp>
        <p:nvSpPr>
          <p:cNvPr id="25" name="TextBox 25"/>
          <p:cNvSpPr txBox="1"/>
          <p:nvPr/>
        </p:nvSpPr>
        <p:spPr>
          <a:xfrm>
            <a:off x="6352443" y="1871263"/>
            <a:ext cx="6906309" cy="3272237"/>
          </a:xfrm>
          <a:prstGeom prst="rect">
            <a:avLst/>
          </a:prstGeom>
        </p:spPr>
        <p:txBody>
          <a:bodyPr lIns="0" tIns="0" rIns="0" bIns="0" rtlCol="0" anchor="t">
            <a:spAutoFit/>
          </a:bodyPr>
          <a:lstStyle/>
          <a:p>
            <a:pPr algn="ctr">
              <a:lnSpc>
                <a:spcPts val="4338"/>
              </a:lnSpc>
              <a:spcBef>
                <a:spcPct val="0"/>
              </a:spcBef>
            </a:pPr>
            <a:r>
              <a:rPr lang="en-US" sz="3262">
                <a:solidFill>
                  <a:srgbClr val="010101"/>
                </a:solidFill>
                <a:latin typeface="Computer Says No"/>
              </a:rPr>
              <a:t>The RainFall application is built on a robust technical architecture utilizing Google Cloud Firestore for seamless Android integration, scalability, and real-time data synchronization. Meteorological data is sourced from OpenWeatherMap and WeatherAPI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84852" y="2482666"/>
            <a:ext cx="17268094" cy="5000747"/>
          </a:xfrm>
          <a:custGeom>
            <a:avLst/>
            <a:gdLst/>
            <a:ahLst/>
            <a:cxnLst/>
            <a:rect l="l" t="t" r="r" b="b"/>
            <a:pathLst>
              <a:path w="17268094" h="5000747">
                <a:moveTo>
                  <a:pt x="0" y="0"/>
                </a:moveTo>
                <a:lnTo>
                  <a:pt x="17268094" y="0"/>
                </a:lnTo>
                <a:lnTo>
                  <a:pt x="17268094" y="5000746"/>
                </a:lnTo>
                <a:lnTo>
                  <a:pt x="0" y="5000746"/>
                </a:lnTo>
                <a:lnTo>
                  <a:pt x="0" y="0"/>
                </a:lnTo>
                <a:close/>
              </a:path>
            </a:pathLst>
          </a:custGeom>
          <a:blipFill>
            <a:blip r:embed="rId2"/>
            <a:stretch>
              <a:fillRect t="-94" b="-94"/>
            </a:stretch>
          </a:blipFill>
        </p:spPr>
        <p:txBody>
          <a:bodyPr/>
          <a:lstStyle/>
          <a:p>
            <a:endParaRPr lang="en-ZA"/>
          </a:p>
        </p:txBody>
      </p:sp>
      <p:sp>
        <p:nvSpPr>
          <p:cNvPr id="3" name="Freeform 3"/>
          <p:cNvSpPr/>
          <p:nvPr/>
        </p:nvSpPr>
        <p:spPr>
          <a:xfrm>
            <a:off x="5486400" y="92391"/>
            <a:ext cx="7315200" cy="2261062"/>
          </a:xfrm>
          <a:custGeom>
            <a:avLst/>
            <a:gdLst/>
            <a:ahLst/>
            <a:cxnLst/>
            <a:rect l="l" t="t" r="r" b="b"/>
            <a:pathLst>
              <a:path w="7315200" h="2261062">
                <a:moveTo>
                  <a:pt x="0" y="0"/>
                </a:moveTo>
                <a:lnTo>
                  <a:pt x="7315200" y="0"/>
                </a:lnTo>
                <a:lnTo>
                  <a:pt x="7315200" y="2261062"/>
                </a:lnTo>
                <a:lnTo>
                  <a:pt x="0" y="2261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grpSp>
        <p:nvGrpSpPr>
          <p:cNvPr id="4" name="Group 4"/>
          <p:cNvGrpSpPr/>
          <p:nvPr/>
        </p:nvGrpSpPr>
        <p:grpSpPr>
          <a:xfrm>
            <a:off x="-633019" y="7850342"/>
            <a:ext cx="19273375" cy="2815916"/>
            <a:chOff x="0" y="0"/>
            <a:chExt cx="41640705" cy="6083870"/>
          </a:xfrm>
        </p:grpSpPr>
        <p:sp>
          <p:nvSpPr>
            <p:cNvPr id="5" name="Freeform 5"/>
            <p:cNvSpPr/>
            <p:nvPr/>
          </p:nvSpPr>
          <p:spPr>
            <a:xfrm>
              <a:off x="0" y="0"/>
              <a:ext cx="41640705" cy="6083871"/>
            </a:xfrm>
            <a:custGeom>
              <a:avLst/>
              <a:gdLst/>
              <a:ahLst/>
              <a:cxnLst/>
              <a:rect l="l" t="t" r="r" b="b"/>
              <a:pathLst>
                <a:path w="41640705" h="6083871">
                  <a:moveTo>
                    <a:pt x="41516244" y="6083871"/>
                  </a:moveTo>
                  <a:lnTo>
                    <a:pt x="124460" y="6083871"/>
                  </a:lnTo>
                  <a:cubicBezTo>
                    <a:pt x="55880" y="6083871"/>
                    <a:pt x="0" y="6027991"/>
                    <a:pt x="0" y="5959410"/>
                  </a:cubicBezTo>
                  <a:lnTo>
                    <a:pt x="0" y="124460"/>
                  </a:lnTo>
                  <a:cubicBezTo>
                    <a:pt x="0" y="55880"/>
                    <a:pt x="55880" y="0"/>
                    <a:pt x="124460" y="0"/>
                  </a:cubicBezTo>
                  <a:lnTo>
                    <a:pt x="41516244" y="0"/>
                  </a:lnTo>
                  <a:cubicBezTo>
                    <a:pt x="41584826" y="0"/>
                    <a:pt x="41640705" y="55880"/>
                    <a:pt x="41640705" y="124460"/>
                  </a:cubicBezTo>
                  <a:lnTo>
                    <a:pt x="41640705" y="5959411"/>
                  </a:lnTo>
                  <a:cubicBezTo>
                    <a:pt x="41640705" y="6027991"/>
                    <a:pt x="41584826" y="6083871"/>
                    <a:pt x="41516244" y="6083871"/>
                  </a:cubicBezTo>
                  <a:close/>
                </a:path>
              </a:pathLst>
            </a:custGeom>
            <a:solidFill>
              <a:srgbClr val="F8F8F8"/>
            </a:solidFill>
          </p:spPr>
          <p:txBody>
            <a:bodyPr/>
            <a:lstStyle/>
            <a:p>
              <a:endParaRPr lang="en-ZA"/>
            </a:p>
          </p:txBody>
        </p:sp>
      </p:grpSp>
      <p:sp>
        <p:nvSpPr>
          <p:cNvPr id="6" name="Freeform 6"/>
          <p:cNvSpPr/>
          <p:nvPr/>
        </p:nvSpPr>
        <p:spPr>
          <a:xfrm>
            <a:off x="-1167580" y="7850342"/>
            <a:ext cx="20168087" cy="4770641"/>
          </a:xfrm>
          <a:custGeom>
            <a:avLst/>
            <a:gdLst/>
            <a:ahLst/>
            <a:cxnLst/>
            <a:rect l="l" t="t" r="r" b="b"/>
            <a:pathLst>
              <a:path w="20168087" h="4770641">
                <a:moveTo>
                  <a:pt x="0" y="0"/>
                </a:moveTo>
                <a:lnTo>
                  <a:pt x="20168087" y="0"/>
                </a:lnTo>
                <a:lnTo>
                  <a:pt x="20168087" y="4770641"/>
                </a:lnTo>
                <a:lnTo>
                  <a:pt x="0" y="4770641"/>
                </a:lnTo>
                <a:lnTo>
                  <a:pt x="0" y="0"/>
                </a:lnTo>
                <a:close/>
              </a:path>
            </a:pathLst>
          </a:custGeom>
          <a:blipFill>
            <a:blip r:embed="rId5"/>
            <a:stretch>
              <a:fillRect t="-150021" b="-31638"/>
            </a:stretch>
          </a:blipFill>
        </p:spPr>
        <p:txBody>
          <a:bodyPr/>
          <a:lstStyle/>
          <a:p>
            <a:endParaRPr lang="en-ZA"/>
          </a:p>
        </p:txBody>
      </p:sp>
      <p:sp>
        <p:nvSpPr>
          <p:cNvPr id="7" name="TextBox 7"/>
          <p:cNvSpPr txBox="1"/>
          <p:nvPr/>
        </p:nvSpPr>
        <p:spPr>
          <a:xfrm>
            <a:off x="5818147" y="659231"/>
            <a:ext cx="6801504" cy="1060706"/>
          </a:xfrm>
          <a:prstGeom prst="rect">
            <a:avLst/>
          </a:prstGeom>
        </p:spPr>
        <p:txBody>
          <a:bodyPr lIns="0" tIns="0" rIns="0" bIns="0" rtlCol="0" anchor="t">
            <a:spAutoFit/>
          </a:bodyPr>
          <a:lstStyle/>
          <a:p>
            <a:pPr algn="ctr">
              <a:lnSpc>
                <a:spcPts val="8610"/>
              </a:lnSpc>
            </a:pPr>
            <a:r>
              <a:rPr lang="en-US" sz="6572">
                <a:solidFill>
                  <a:srgbClr val="000000"/>
                </a:solidFill>
                <a:latin typeface="Nunito Sans"/>
              </a:rPr>
              <a:t>ROADMAP</a:t>
            </a:r>
          </a:p>
        </p:txBody>
      </p:sp>
      <p:sp>
        <p:nvSpPr>
          <p:cNvPr id="8" name="TextBox 8"/>
          <p:cNvSpPr txBox="1"/>
          <p:nvPr/>
        </p:nvSpPr>
        <p:spPr>
          <a:xfrm>
            <a:off x="5486400" y="7802717"/>
            <a:ext cx="8096354" cy="2418454"/>
          </a:xfrm>
          <a:prstGeom prst="rect">
            <a:avLst/>
          </a:prstGeom>
        </p:spPr>
        <p:txBody>
          <a:bodyPr lIns="0" tIns="0" rIns="0" bIns="0" rtlCol="0" anchor="t">
            <a:spAutoFit/>
          </a:bodyPr>
          <a:lstStyle/>
          <a:p>
            <a:pPr>
              <a:lnSpc>
                <a:spcPts val="3888"/>
              </a:lnSpc>
              <a:spcBef>
                <a:spcPct val="0"/>
              </a:spcBef>
            </a:pPr>
            <a:r>
              <a:rPr lang="en-US" sz="2777">
                <a:solidFill>
                  <a:srgbClr val="F8F8F8"/>
                </a:solidFill>
                <a:latin typeface="Nunito Sans"/>
              </a:rPr>
              <a:t>This roadmap defines our goal or desired outcome and includes the major sprints or milestones needed to reach it. It is a high-level document that helps articulate strategic thinking behind both the goal and the plan for getting there.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9595232" cy="10287000"/>
          </a:xfrm>
          <a:custGeom>
            <a:avLst/>
            <a:gdLst/>
            <a:ahLst/>
            <a:cxnLst/>
            <a:rect l="l" t="t" r="r" b="b"/>
            <a:pathLst>
              <a:path w="9595232" h="10287000">
                <a:moveTo>
                  <a:pt x="0" y="0"/>
                </a:moveTo>
                <a:lnTo>
                  <a:pt x="9595232" y="0"/>
                </a:lnTo>
                <a:lnTo>
                  <a:pt x="9595232" y="10287000"/>
                </a:lnTo>
                <a:lnTo>
                  <a:pt x="0" y="10287000"/>
                </a:lnTo>
                <a:lnTo>
                  <a:pt x="0" y="0"/>
                </a:lnTo>
                <a:close/>
              </a:path>
            </a:pathLst>
          </a:custGeom>
          <a:blipFill>
            <a:blip r:embed="rId2"/>
            <a:stretch>
              <a:fillRect l="-4562" r="-4562" b="-1787"/>
            </a:stretch>
          </a:blipFill>
        </p:spPr>
        <p:txBody>
          <a:bodyPr/>
          <a:lstStyle/>
          <a:p>
            <a:endParaRPr lang="en-ZA"/>
          </a:p>
        </p:txBody>
      </p:sp>
      <p:sp>
        <p:nvSpPr>
          <p:cNvPr id="3" name="Freeform 3"/>
          <p:cNvSpPr/>
          <p:nvPr/>
        </p:nvSpPr>
        <p:spPr>
          <a:xfrm>
            <a:off x="10823309" y="2000523"/>
            <a:ext cx="7315200" cy="505414"/>
          </a:xfrm>
          <a:custGeom>
            <a:avLst/>
            <a:gdLst/>
            <a:ahLst/>
            <a:cxnLst/>
            <a:rect l="l" t="t" r="r" b="b"/>
            <a:pathLst>
              <a:path w="7315200" h="505414">
                <a:moveTo>
                  <a:pt x="0" y="0"/>
                </a:moveTo>
                <a:lnTo>
                  <a:pt x="7315200" y="0"/>
                </a:lnTo>
                <a:lnTo>
                  <a:pt x="7315200" y="505414"/>
                </a:lnTo>
                <a:lnTo>
                  <a:pt x="0" y="505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4" name="TextBox 4"/>
          <p:cNvSpPr txBox="1"/>
          <p:nvPr/>
        </p:nvSpPr>
        <p:spPr>
          <a:xfrm>
            <a:off x="12117251" y="637576"/>
            <a:ext cx="4727315" cy="1362947"/>
          </a:xfrm>
          <a:prstGeom prst="rect">
            <a:avLst/>
          </a:prstGeom>
        </p:spPr>
        <p:txBody>
          <a:bodyPr lIns="0" tIns="0" rIns="0" bIns="0" rtlCol="0" anchor="t">
            <a:spAutoFit/>
          </a:bodyPr>
          <a:lstStyle/>
          <a:p>
            <a:pPr marL="0" lvl="0" indent="0" algn="ctr">
              <a:lnSpc>
                <a:spcPts val="5502"/>
              </a:lnSpc>
              <a:spcBef>
                <a:spcPct val="0"/>
              </a:spcBef>
            </a:pPr>
            <a:r>
              <a:rPr lang="en-US" sz="4200">
                <a:solidFill>
                  <a:srgbClr val="F8F8F8"/>
                </a:solidFill>
                <a:latin typeface="Nunito Sans Semi-Bold"/>
              </a:rPr>
              <a:t>USER REQUIREMENTS</a:t>
            </a:r>
          </a:p>
        </p:txBody>
      </p:sp>
      <p:sp>
        <p:nvSpPr>
          <p:cNvPr id="5" name="TextBox 5"/>
          <p:cNvSpPr txBox="1"/>
          <p:nvPr/>
        </p:nvSpPr>
        <p:spPr>
          <a:xfrm>
            <a:off x="9700540" y="2554256"/>
            <a:ext cx="8587460" cy="1849265"/>
          </a:xfrm>
          <a:prstGeom prst="rect">
            <a:avLst/>
          </a:prstGeom>
        </p:spPr>
        <p:txBody>
          <a:bodyPr lIns="0" tIns="0" rIns="0" bIns="0" rtlCol="0" anchor="t">
            <a:spAutoFit/>
          </a:bodyPr>
          <a:lstStyle/>
          <a:p>
            <a:pPr algn="ctr">
              <a:lnSpc>
                <a:spcPts val="2955"/>
              </a:lnSpc>
            </a:pPr>
            <a:r>
              <a:rPr lang="en-US" sz="2221">
                <a:solidFill>
                  <a:srgbClr val="000000"/>
                </a:solidFill>
                <a:latin typeface="Nunito Sans Bold"/>
              </a:rPr>
              <a:t>Regular User:</a:t>
            </a:r>
          </a:p>
          <a:p>
            <a:pPr algn="ctr">
              <a:lnSpc>
                <a:spcPts val="2955"/>
              </a:lnSpc>
            </a:pPr>
            <a:r>
              <a:rPr lang="en-US" sz="2221">
                <a:solidFill>
                  <a:srgbClr val="000000"/>
                </a:solidFill>
                <a:latin typeface="Nunito Sans Light"/>
              </a:rPr>
              <a:t>This user role is the general user of the app, they will only want to use the basic features of the app, such as logging rainfall and sometimes viewing local weather.</a:t>
            </a:r>
          </a:p>
          <a:p>
            <a:pPr algn="ctr">
              <a:lnSpc>
                <a:spcPts val="2955"/>
              </a:lnSpc>
              <a:spcBef>
                <a:spcPct val="0"/>
              </a:spcBef>
            </a:pPr>
            <a:endParaRPr lang="en-US" sz="2221">
              <a:solidFill>
                <a:srgbClr val="000000"/>
              </a:solidFill>
              <a:latin typeface="Nunito Sans Light"/>
            </a:endParaRPr>
          </a:p>
        </p:txBody>
      </p:sp>
      <p:sp>
        <p:nvSpPr>
          <p:cNvPr id="6" name="TextBox 6"/>
          <p:cNvSpPr txBox="1"/>
          <p:nvPr/>
        </p:nvSpPr>
        <p:spPr>
          <a:xfrm>
            <a:off x="9700540" y="5569481"/>
            <a:ext cx="8587460" cy="2220740"/>
          </a:xfrm>
          <a:prstGeom prst="rect">
            <a:avLst/>
          </a:prstGeom>
        </p:spPr>
        <p:txBody>
          <a:bodyPr lIns="0" tIns="0" rIns="0" bIns="0" rtlCol="0" anchor="t">
            <a:spAutoFit/>
          </a:bodyPr>
          <a:lstStyle/>
          <a:p>
            <a:pPr algn="ctr">
              <a:lnSpc>
                <a:spcPts val="2955"/>
              </a:lnSpc>
            </a:pPr>
            <a:r>
              <a:rPr lang="en-US" sz="2221">
                <a:solidFill>
                  <a:srgbClr val="000000"/>
                </a:solidFill>
                <a:latin typeface="Nunito Sans Bold"/>
              </a:rPr>
              <a:t>Farmer User:</a:t>
            </a:r>
          </a:p>
          <a:p>
            <a:pPr algn="ctr">
              <a:lnSpc>
                <a:spcPts val="2955"/>
              </a:lnSpc>
            </a:pPr>
            <a:r>
              <a:rPr lang="en-US" sz="2221">
                <a:solidFill>
                  <a:srgbClr val="000000"/>
                </a:solidFill>
                <a:latin typeface="Nunito Sans Light"/>
              </a:rPr>
              <a:t>This user role represents users who are primarily in more rural areas, that need additional features related to the area they live in, primarily fire risks and viewing cloud coverage data.</a:t>
            </a:r>
          </a:p>
          <a:p>
            <a:pPr algn="ctr">
              <a:lnSpc>
                <a:spcPts val="2955"/>
              </a:lnSpc>
            </a:pPr>
            <a:endParaRPr lang="en-US" sz="2221">
              <a:solidFill>
                <a:srgbClr val="000000"/>
              </a:solidFill>
              <a:latin typeface="Nunito Sans Light"/>
            </a:endParaRPr>
          </a:p>
          <a:p>
            <a:pPr algn="ctr">
              <a:lnSpc>
                <a:spcPts val="2955"/>
              </a:lnSpc>
              <a:spcBef>
                <a:spcPct val="0"/>
              </a:spcBef>
            </a:pPr>
            <a:endParaRPr lang="en-US" sz="2221">
              <a:solidFill>
                <a:srgbClr val="000000"/>
              </a:solidFill>
              <a:latin typeface="Nunito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02815" y="1575404"/>
            <a:ext cx="14882370" cy="5956746"/>
          </a:xfrm>
          <a:custGeom>
            <a:avLst/>
            <a:gdLst/>
            <a:ahLst/>
            <a:cxnLst/>
            <a:rect l="l" t="t" r="r" b="b"/>
            <a:pathLst>
              <a:path w="14882370" h="5956746">
                <a:moveTo>
                  <a:pt x="0" y="0"/>
                </a:moveTo>
                <a:lnTo>
                  <a:pt x="14882370" y="0"/>
                </a:lnTo>
                <a:lnTo>
                  <a:pt x="14882370" y="5956746"/>
                </a:lnTo>
                <a:lnTo>
                  <a:pt x="0" y="5956746"/>
                </a:lnTo>
                <a:lnTo>
                  <a:pt x="0" y="0"/>
                </a:lnTo>
                <a:close/>
              </a:path>
            </a:pathLst>
          </a:custGeom>
          <a:blipFill>
            <a:blip r:embed="rId2"/>
            <a:stretch>
              <a:fillRect r="-3543" b="-4601"/>
            </a:stretch>
          </a:blipFill>
        </p:spPr>
        <p:txBody>
          <a:bodyPr/>
          <a:lstStyle/>
          <a:p>
            <a:endParaRPr lang="en-ZA"/>
          </a:p>
        </p:txBody>
      </p:sp>
      <p:sp>
        <p:nvSpPr>
          <p:cNvPr id="3" name="Freeform 3"/>
          <p:cNvSpPr/>
          <p:nvPr/>
        </p:nvSpPr>
        <p:spPr>
          <a:xfrm>
            <a:off x="6667883" y="498075"/>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4" name="TextBox 4"/>
          <p:cNvSpPr txBox="1"/>
          <p:nvPr/>
        </p:nvSpPr>
        <p:spPr>
          <a:xfrm>
            <a:off x="5759339" y="8023860"/>
            <a:ext cx="7305780" cy="1291379"/>
          </a:xfrm>
          <a:prstGeom prst="rect">
            <a:avLst/>
          </a:prstGeom>
        </p:spPr>
        <p:txBody>
          <a:bodyPr lIns="0" tIns="0" rIns="0" bIns="0" rtlCol="0" anchor="t">
            <a:spAutoFit/>
          </a:bodyPr>
          <a:lstStyle/>
          <a:p>
            <a:pPr algn="ctr">
              <a:lnSpc>
                <a:spcPts val="3359"/>
              </a:lnSpc>
              <a:spcBef>
                <a:spcPct val="0"/>
              </a:spcBef>
            </a:pPr>
            <a:r>
              <a:rPr lang="en-US" sz="2400" u="sng" dirty="0">
                <a:latin typeface="Nunito Sans"/>
              </a:rPr>
              <a:t> </a:t>
            </a:r>
            <a:r>
              <a:rPr lang="en-US" sz="2400" u="sng" dirty="0">
                <a:latin typeface="Nunito Sans"/>
                <a:hlinkClick r:id="rId5" tooltip="https://www.atlassian.com/agile/project-management/user-stories">
                  <a:extLst>
                    <a:ext uri="{A12FA001-AC4F-418D-AE19-62706E023703}">
                      <ahyp:hlinkClr xmlns:ahyp="http://schemas.microsoft.com/office/drawing/2018/hyperlinkcolor" val="tx"/>
                    </a:ext>
                  </a:extLst>
                </a:hlinkClick>
              </a:rPr>
              <a:t>This user story  provides a user-focused framework for daily work — which drives collaboration, creativity, and a better product overall</a:t>
            </a:r>
          </a:p>
        </p:txBody>
      </p:sp>
      <p:sp>
        <p:nvSpPr>
          <p:cNvPr id="5" name="TextBox 5"/>
          <p:cNvSpPr txBox="1"/>
          <p:nvPr/>
        </p:nvSpPr>
        <p:spPr>
          <a:xfrm>
            <a:off x="6600010" y="101883"/>
            <a:ext cx="6465109" cy="1086773"/>
          </a:xfrm>
          <a:prstGeom prst="rect">
            <a:avLst/>
          </a:prstGeom>
        </p:spPr>
        <p:txBody>
          <a:bodyPr lIns="0" tIns="0" rIns="0" bIns="0" rtlCol="0" anchor="t">
            <a:spAutoFit/>
          </a:bodyPr>
          <a:lstStyle/>
          <a:p>
            <a:pPr algn="ctr">
              <a:lnSpc>
                <a:spcPts val="8960"/>
              </a:lnSpc>
              <a:spcBef>
                <a:spcPct val="0"/>
              </a:spcBef>
            </a:pPr>
            <a:r>
              <a:rPr lang="en-US" sz="6400">
                <a:solidFill>
                  <a:srgbClr val="F8F8F8"/>
                </a:solidFill>
                <a:latin typeface="Nunito Sans"/>
              </a:rPr>
              <a:t>USER STORY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587577" y="8003505"/>
            <a:ext cx="19273375" cy="2815916"/>
            <a:chOff x="0" y="0"/>
            <a:chExt cx="41640705" cy="6083870"/>
          </a:xfrm>
        </p:grpSpPr>
        <p:sp>
          <p:nvSpPr>
            <p:cNvPr id="3" name="Freeform 3"/>
            <p:cNvSpPr/>
            <p:nvPr/>
          </p:nvSpPr>
          <p:spPr>
            <a:xfrm>
              <a:off x="0" y="0"/>
              <a:ext cx="41640705" cy="6083871"/>
            </a:xfrm>
            <a:custGeom>
              <a:avLst/>
              <a:gdLst/>
              <a:ahLst/>
              <a:cxnLst/>
              <a:rect l="l" t="t" r="r" b="b"/>
              <a:pathLst>
                <a:path w="41640705" h="6083871">
                  <a:moveTo>
                    <a:pt x="41516244" y="6083871"/>
                  </a:moveTo>
                  <a:lnTo>
                    <a:pt x="124460" y="6083871"/>
                  </a:lnTo>
                  <a:cubicBezTo>
                    <a:pt x="55880" y="6083871"/>
                    <a:pt x="0" y="6027991"/>
                    <a:pt x="0" y="5959410"/>
                  </a:cubicBezTo>
                  <a:lnTo>
                    <a:pt x="0" y="124460"/>
                  </a:lnTo>
                  <a:cubicBezTo>
                    <a:pt x="0" y="55880"/>
                    <a:pt x="55880" y="0"/>
                    <a:pt x="124460" y="0"/>
                  </a:cubicBezTo>
                  <a:lnTo>
                    <a:pt x="41516244" y="0"/>
                  </a:lnTo>
                  <a:cubicBezTo>
                    <a:pt x="41584826" y="0"/>
                    <a:pt x="41640705" y="55880"/>
                    <a:pt x="41640705" y="124460"/>
                  </a:cubicBezTo>
                  <a:lnTo>
                    <a:pt x="41640705" y="5959411"/>
                  </a:lnTo>
                  <a:cubicBezTo>
                    <a:pt x="41640705" y="6027991"/>
                    <a:pt x="41584826" y="6083871"/>
                    <a:pt x="41516244" y="6083871"/>
                  </a:cubicBezTo>
                  <a:close/>
                </a:path>
              </a:pathLst>
            </a:custGeom>
            <a:solidFill>
              <a:srgbClr val="F8F8F8"/>
            </a:solidFill>
          </p:spPr>
          <p:txBody>
            <a:bodyPr/>
            <a:lstStyle/>
            <a:p>
              <a:endParaRPr lang="en-ZA"/>
            </a:p>
          </p:txBody>
        </p:sp>
      </p:grpSp>
      <p:sp>
        <p:nvSpPr>
          <p:cNvPr id="4" name="Freeform 4"/>
          <p:cNvSpPr/>
          <p:nvPr/>
        </p:nvSpPr>
        <p:spPr>
          <a:xfrm>
            <a:off x="2032805" y="67289"/>
            <a:ext cx="13540785" cy="7936216"/>
          </a:xfrm>
          <a:custGeom>
            <a:avLst/>
            <a:gdLst/>
            <a:ahLst/>
            <a:cxnLst/>
            <a:rect l="l" t="t" r="r" b="b"/>
            <a:pathLst>
              <a:path w="13540785" h="7936216">
                <a:moveTo>
                  <a:pt x="0" y="0"/>
                </a:moveTo>
                <a:lnTo>
                  <a:pt x="13540785" y="0"/>
                </a:lnTo>
                <a:lnTo>
                  <a:pt x="13540785" y="7936216"/>
                </a:lnTo>
                <a:lnTo>
                  <a:pt x="0" y="7936216"/>
                </a:lnTo>
                <a:lnTo>
                  <a:pt x="0" y="0"/>
                </a:lnTo>
                <a:close/>
              </a:path>
            </a:pathLst>
          </a:custGeom>
          <a:blipFill>
            <a:blip r:embed="rId2"/>
            <a:stretch>
              <a:fillRect t="-1363" b="-1363"/>
            </a:stretch>
          </a:blipFill>
        </p:spPr>
        <p:txBody>
          <a:bodyPr/>
          <a:lstStyle/>
          <a:p>
            <a:endParaRPr lang="en-ZA"/>
          </a:p>
        </p:txBody>
      </p:sp>
      <p:sp>
        <p:nvSpPr>
          <p:cNvPr id="5" name="Freeform 5"/>
          <p:cNvSpPr/>
          <p:nvPr/>
        </p:nvSpPr>
        <p:spPr>
          <a:xfrm>
            <a:off x="0" y="8003505"/>
            <a:ext cx="18288000" cy="3503666"/>
          </a:xfrm>
          <a:custGeom>
            <a:avLst/>
            <a:gdLst/>
            <a:ahLst/>
            <a:cxnLst/>
            <a:rect l="l" t="t" r="r" b="b"/>
            <a:pathLst>
              <a:path w="18288000" h="3503666">
                <a:moveTo>
                  <a:pt x="0" y="0"/>
                </a:moveTo>
                <a:lnTo>
                  <a:pt x="18288000" y="0"/>
                </a:lnTo>
                <a:lnTo>
                  <a:pt x="18288000" y="3503667"/>
                </a:lnTo>
                <a:lnTo>
                  <a:pt x="0" y="3503667"/>
                </a:lnTo>
                <a:lnTo>
                  <a:pt x="0" y="0"/>
                </a:lnTo>
                <a:close/>
              </a:path>
            </a:pathLst>
          </a:custGeom>
          <a:blipFill>
            <a:blip r:embed="rId3"/>
            <a:stretch>
              <a:fillRect t="-179566" b="-12083"/>
            </a:stretch>
          </a:blipFill>
        </p:spPr>
        <p:txBody>
          <a:bodyPr/>
          <a:lstStyle/>
          <a:p>
            <a:endParaRPr lang="en-ZA"/>
          </a:p>
        </p:txBody>
      </p:sp>
      <p:sp>
        <p:nvSpPr>
          <p:cNvPr id="6" name="TextBox 6"/>
          <p:cNvSpPr txBox="1"/>
          <p:nvPr/>
        </p:nvSpPr>
        <p:spPr>
          <a:xfrm>
            <a:off x="3581400" y="9096975"/>
            <a:ext cx="8964803" cy="959295"/>
          </a:xfrm>
          <a:prstGeom prst="rect">
            <a:avLst/>
          </a:prstGeom>
        </p:spPr>
        <p:txBody>
          <a:bodyPr lIns="0" tIns="0" rIns="0" bIns="0" rtlCol="0" anchor="t">
            <a:spAutoFit/>
          </a:bodyPr>
          <a:lstStyle/>
          <a:p>
            <a:pPr algn="ctr">
              <a:lnSpc>
                <a:spcPts val="3825"/>
              </a:lnSpc>
              <a:spcBef>
                <a:spcPct val="0"/>
              </a:spcBef>
            </a:pPr>
            <a:r>
              <a:rPr lang="en-US" sz="2732" dirty="0">
                <a:solidFill>
                  <a:srgbClr val="FFFFFF"/>
                </a:solidFill>
                <a:latin typeface="Nunito Sans"/>
              </a:rPr>
              <a:t>The goal of UX design is to create easy, efficient, relevant, and all-around pleasant experiences for the user.</a:t>
            </a:r>
          </a:p>
        </p:txBody>
      </p:sp>
      <p:sp>
        <p:nvSpPr>
          <p:cNvPr id="7" name="TextBox 7"/>
          <p:cNvSpPr txBox="1"/>
          <p:nvPr/>
        </p:nvSpPr>
        <p:spPr>
          <a:xfrm>
            <a:off x="654724" y="7870155"/>
            <a:ext cx="9344372" cy="1226820"/>
          </a:xfrm>
          <a:prstGeom prst="rect">
            <a:avLst/>
          </a:prstGeom>
        </p:spPr>
        <p:txBody>
          <a:bodyPr lIns="0" tIns="0" rIns="0" bIns="0" rtlCol="0" anchor="t">
            <a:spAutoFit/>
          </a:bodyPr>
          <a:lstStyle/>
          <a:p>
            <a:pPr>
              <a:lnSpc>
                <a:spcPts val="10080"/>
              </a:lnSpc>
              <a:spcBef>
                <a:spcPct val="0"/>
              </a:spcBef>
            </a:pPr>
            <a:r>
              <a:rPr lang="en-US" sz="7200">
                <a:solidFill>
                  <a:srgbClr val="FFFFFF"/>
                </a:solidFill>
                <a:latin typeface="Nunito Sans"/>
              </a:rPr>
              <a:t>USER EXPERIENCE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587383" y="326539"/>
            <a:ext cx="4159154" cy="8452439"/>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46" r="-46"/>
              </a:stretch>
            </a:blipFill>
          </p:spPr>
          <p:txBody>
            <a:bodyPr/>
            <a:lstStyle/>
            <a:p>
              <a:endParaRPr lang="en-ZA"/>
            </a:p>
          </p:txBody>
        </p:sp>
      </p:grpSp>
      <p:grpSp>
        <p:nvGrpSpPr>
          <p:cNvPr id="5" name="Group 5"/>
          <p:cNvGrpSpPr/>
          <p:nvPr/>
        </p:nvGrpSpPr>
        <p:grpSpPr>
          <a:xfrm>
            <a:off x="9775723" y="2831530"/>
            <a:ext cx="7168086" cy="2311970"/>
            <a:chOff x="0" y="0"/>
            <a:chExt cx="9557448" cy="3082627"/>
          </a:xfrm>
        </p:grpSpPr>
        <p:grpSp>
          <p:nvGrpSpPr>
            <p:cNvPr id="6" name="Group 6"/>
            <p:cNvGrpSpPr/>
            <p:nvPr/>
          </p:nvGrpSpPr>
          <p:grpSpPr>
            <a:xfrm>
              <a:off x="0" y="0"/>
              <a:ext cx="9557448" cy="3082627"/>
              <a:chOff x="0" y="0"/>
              <a:chExt cx="15486865" cy="4995080"/>
            </a:xfrm>
          </p:grpSpPr>
          <p:sp>
            <p:nvSpPr>
              <p:cNvPr id="7" name="Freeform 7"/>
              <p:cNvSpPr/>
              <p:nvPr/>
            </p:nvSpPr>
            <p:spPr>
              <a:xfrm>
                <a:off x="0" y="0"/>
                <a:ext cx="15486866" cy="4995080"/>
              </a:xfrm>
              <a:custGeom>
                <a:avLst/>
                <a:gdLst/>
                <a:ahLst/>
                <a:cxnLst/>
                <a:rect l="l" t="t" r="r" b="b"/>
                <a:pathLst>
                  <a:path w="15486866" h="4995080">
                    <a:moveTo>
                      <a:pt x="15362405" y="4995080"/>
                    </a:moveTo>
                    <a:lnTo>
                      <a:pt x="124460" y="4995080"/>
                    </a:lnTo>
                    <a:cubicBezTo>
                      <a:pt x="55880" y="4995080"/>
                      <a:pt x="0" y="4939200"/>
                      <a:pt x="0" y="4870620"/>
                    </a:cubicBezTo>
                    <a:lnTo>
                      <a:pt x="0" y="124460"/>
                    </a:lnTo>
                    <a:cubicBezTo>
                      <a:pt x="0" y="55880"/>
                      <a:pt x="55880" y="0"/>
                      <a:pt x="124460" y="0"/>
                    </a:cubicBezTo>
                    <a:lnTo>
                      <a:pt x="15362405" y="0"/>
                    </a:lnTo>
                    <a:cubicBezTo>
                      <a:pt x="15430985" y="0"/>
                      <a:pt x="15486866" y="55880"/>
                      <a:pt x="15486866" y="124460"/>
                    </a:cubicBezTo>
                    <a:lnTo>
                      <a:pt x="15486866" y="4870621"/>
                    </a:lnTo>
                    <a:cubicBezTo>
                      <a:pt x="15486866" y="4939200"/>
                      <a:pt x="15430985" y="4995080"/>
                      <a:pt x="15362405" y="4995080"/>
                    </a:cubicBezTo>
                    <a:close/>
                  </a:path>
                </a:pathLst>
              </a:custGeom>
              <a:solidFill>
                <a:srgbClr val="9E6DF7"/>
              </a:solidFill>
            </p:spPr>
            <p:txBody>
              <a:bodyPr/>
              <a:lstStyle/>
              <a:p>
                <a:endParaRPr lang="en-ZA"/>
              </a:p>
            </p:txBody>
          </p:sp>
        </p:grpSp>
        <p:sp>
          <p:nvSpPr>
            <p:cNvPr id="8" name="TextBox 8"/>
            <p:cNvSpPr txBox="1"/>
            <p:nvPr/>
          </p:nvSpPr>
          <p:spPr>
            <a:xfrm>
              <a:off x="250071" y="696068"/>
              <a:ext cx="8555707" cy="1652390"/>
            </a:xfrm>
            <a:prstGeom prst="rect">
              <a:avLst/>
            </a:prstGeom>
          </p:spPr>
          <p:txBody>
            <a:bodyPr lIns="0" tIns="0" rIns="0" bIns="0" rtlCol="0" anchor="t">
              <a:spAutoFit/>
            </a:bodyPr>
            <a:lstStyle/>
            <a:p>
              <a:pPr>
                <a:lnSpc>
                  <a:spcPts val="3360"/>
                </a:lnSpc>
                <a:spcBef>
                  <a:spcPct val="0"/>
                </a:spcBef>
              </a:pPr>
              <a:r>
                <a:rPr lang="en-US" sz="2400">
                  <a:solidFill>
                    <a:srgbClr val="F8F8F8"/>
                  </a:solidFill>
                  <a:latin typeface="Nunito Sans"/>
                </a:rPr>
                <a:t>The Homescreen has specific feature tabs within which will allow the user to navigate to their desired feature. </a:t>
              </a:r>
            </a:p>
          </p:txBody>
        </p:sp>
      </p:grpSp>
      <p:grpSp>
        <p:nvGrpSpPr>
          <p:cNvPr id="9" name="Group 9"/>
          <p:cNvGrpSpPr>
            <a:grpSpLocks noChangeAspect="1"/>
          </p:cNvGrpSpPr>
          <p:nvPr/>
        </p:nvGrpSpPr>
        <p:grpSpPr>
          <a:xfrm>
            <a:off x="4984846" y="1834561"/>
            <a:ext cx="4159154" cy="8452439"/>
            <a:chOff x="0" y="0"/>
            <a:chExt cx="5001260" cy="10163810"/>
          </a:xfrm>
        </p:grpSpPr>
        <p:sp>
          <p:nvSpPr>
            <p:cNvPr id="10" name="Freeform 10"/>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txBody>
            <a:bodyPr/>
            <a:lstStyle/>
            <a:p>
              <a:endParaRPr lang="en-ZA"/>
            </a:p>
          </p:txBody>
        </p:sp>
        <p:sp>
          <p:nvSpPr>
            <p:cNvPr id="11" name="Freeform 11"/>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46" r="-46"/>
              </a:stretch>
            </a:blipFill>
          </p:spPr>
          <p:txBody>
            <a:bodyPr/>
            <a:lstStyle/>
            <a:p>
              <a:endParaRPr lang="en-ZA"/>
            </a:p>
          </p:txBody>
        </p:sp>
      </p:grpSp>
      <p:grpSp>
        <p:nvGrpSpPr>
          <p:cNvPr id="12" name="Group 12"/>
          <p:cNvGrpSpPr/>
          <p:nvPr/>
        </p:nvGrpSpPr>
        <p:grpSpPr>
          <a:xfrm>
            <a:off x="9775723" y="6848551"/>
            <a:ext cx="7168086" cy="2735862"/>
            <a:chOff x="0" y="0"/>
            <a:chExt cx="9557448" cy="3647816"/>
          </a:xfrm>
        </p:grpSpPr>
        <p:grpSp>
          <p:nvGrpSpPr>
            <p:cNvPr id="13" name="Group 13"/>
            <p:cNvGrpSpPr/>
            <p:nvPr/>
          </p:nvGrpSpPr>
          <p:grpSpPr>
            <a:xfrm>
              <a:off x="0" y="0"/>
              <a:ext cx="9557448" cy="3647816"/>
              <a:chOff x="0" y="0"/>
              <a:chExt cx="15486865" cy="5910913"/>
            </a:xfrm>
          </p:grpSpPr>
          <p:sp>
            <p:nvSpPr>
              <p:cNvPr id="14" name="Freeform 14"/>
              <p:cNvSpPr/>
              <p:nvPr/>
            </p:nvSpPr>
            <p:spPr>
              <a:xfrm>
                <a:off x="0" y="0"/>
                <a:ext cx="15486866" cy="5910913"/>
              </a:xfrm>
              <a:custGeom>
                <a:avLst/>
                <a:gdLst/>
                <a:ahLst/>
                <a:cxnLst/>
                <a:rect l="l" t="t" r="r" b="b"/>
                <a:pathLst>
                  <a:path w="15486866" h="5910913">
                    <a:moveTo>
                      <a:pt x="15362405" y="5910913"/>
                    </a:moveTo>
                    <a:lnTo>
                      <a:pt x="124460" y="5910913"/>
                    </a:lnTo>
                    <a:cubicBezTo>
                      <a:pt x="55880" y="5910913"/>
                      <a:pt x="0" y="5855033"/>
                      <a:pt x="0" y="5786453"/>
                    </a:cubicBezTo>
                    <a:lnTo>
                      <a:pt x="0" y="124460"/>
                    </a:lnTo>
                    <a:cubicBezTo>
                      <a:pt x="0" y="55880"/>
                      <a:pt x="55880" y="0"/>
                      <a:pt x="124460" y="0"/>
                    </a:cubicBezTo>
                    <a:lnTo>
                      <a:pt x="15362405" y="0"/>
                    </a:lnTo>
                    <a:cubicBezTo>
                      <a:pt x="15430985" y="0"/>
                      <a:pt x="15486866" y="55880"/>
                      <a:pt x="15486866" y="124460"/>
                    </a:cubicBezTo>
                    <a:lnTo>
                      <a:pt x="15486866" y="5786453"/>
                    </a:lnTo>
                    <a:cubicBezTo>
                      <a:pt x="15486866" y="5855033"/>
                      <a:pt x="15430985" y="5910913"/>
                      <a:pt x="15362405" y="5910913"/>
                    </a:cubicBezTo>
                    <a:close/>
                  </a:path>
                </a:pathLst>
              </a:custGeom>
              <a:solidFill>
                <a:srgbClr val="9E6DF7"/>
              </a:solidFill>
            </p:spPr>
            <p:txBody>
              <a:bodyPr/>
              <a:lstStyle/>
              <a:p>
                <a:endParaRPr lang="en-ZA"/>
              </a:p>
            </p:txBody>
          </p:sp>
        </p:grpSp>
        <p:sp>
          <p:nvSpPr>
            <p:cNvPr id="15" name="TextBox 15"/>
            <p:cNvSpPr txBox="1"/>
            <p:nvPr/>
          </p:nvSpPr>
          <p:spPr>
            <a:xfrm>
              <a:off x="250071" y="696068"/>
              <a:ext cx="8555707" cy="2217580"/>
            </a:xfrm>
            <a:prstGeom prst="rect">
              <a:avLst/>
            </a:prstGeom>
          </p:spPr>
          <p:txBody>
            <a:bodyPr lIns="0" tIns="0" rIns="0" bIns="0" rtlCol="0" anchor="t">
              <a:spAutoFit/>
            </a:bodyPr>
            <a:lstStyle/>
            <a:p>
              <a:pPr>
                <a:lnSpc>
                  <a:spcPts val="3360"/>
                </a:lnSpc>
                <a:spcBef>
                  <a:spcPct val="0"/>
                </a:spcBef>
              </a:pPr>
              <a:r>
                <a:rPr lang="en-US" sz="2400">
                  <a:solidFill>
                    <a:srgbClr val="F8F8F8"/>
                  </a:solidFill>
                  <a:latin typeface="Nunito Sans"/>
                </a:rPr>
                <a:t>In this Rainfall Log Screen, the user is able to log the amount of rain, along with the date and time frame, so that they can track rainfall in their area. </a:t>
              </a:r>
            </a:p>
          </p:txBody>
        </p:sp>
      </p:grpSp>
      <p:grpSp>
        <p:nvGrpSpPr>
          <p:cNvPr id="16" name="Group 16"/>
          <p:cNvGrpSpPr/>
          <p:nvPr/>
        </p:nvGrpSpPr>
        <p:grpSpPr>
          <a:xfrm>
            <a:off x="15007444" y="438651"/>
            <a:ext cx="2777036" cy="1586011"/>
            <a:chOff x="0" y="0"/>
            <a:chExt cx="1423177" cy="812800"/>
          </a:xfrm>
        </p:grpSpPr>
        <p:sp>
          <p:nvSpPr>
            <p:cNvPr id="17" name="Freeform 17"/>
            <p:cNvSpPr/>
            <p:nvPr/>
          </p:nvSpPr>
          <p:spPr>
            <a:xfrm>
              <a:off x="0" y="0"/>
              <a:ext cx="1423177" cy="812800"/>
            </a:xfrm>
            <a:custGeom>
              <a:avLst/>
              <a:gdLst/>
              <a:ahLst/>
              <a:cxnLst/>
              <a:rect l="l" t="t" r="r" b="b"/>
              <a:pathLst>
                <a:path w="1423177" h="812800">
                  <a:moveTo>
                    <a:pt x="1423177" y="406400"/>
                  </a:moveTo>
                  <a:lnTo>
                    <a:pt x="1016777" y="0"/>
                  </a:lnTo>
                  <a:lnTo>
                    <a:pt x="1016777" y="203200"/>
                  </a:lnTo>
                  <a:lnTo>
                    <a:pt x="0" y="203200"/>
                  </a:lnTo>
                  <a:lnTo>
                    <a:pt x="0" y="609600"/>
                  </a:lnTo>
                  <a:lnTo>
                    <a:pt x="1016777" y="609600"/>
                  </a:lnTo>
                  <a:lnTo>
                    <a:pt x="1016777" y="812800"/>
                  </a:lnTo>
                  <a:lnTo>
                    <a:pt x="1423177" y="406400"/>
                  </a:lnTo>
                  <a:close/>
                </a:path>
              </a:pathLst>
            </a:custGeom>
            <a:solidFill>
              <a:srgbClr val="05F8DD"/>
            </a:solidFill>
          </p:spPr>
          <p:txBody>
            <a:bodyPr/>
            <a:lstStyle/>
            <a:p>
              <a:endParaRPr lang="en-ZA"/>
            </a:p>
          </p:txBody>
        </p:sp>
        <p:sp>
          <p:nvSpPr>
            <p:cNvPr id="18" name="TextBox 18"/>
            <p:cNvSpPr txBox="1"/>
            <p:nvPr/>
          </p:nvSpPr>
          <p:spPr>
            <a:xfrm>
              <a:off x="0" y="165100"/>
              <a:ext cx="1321577" cy="44450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10227539" y="-95250"/>
            <a:ext cx="7556941" cy="2558563"/>
          </a:xfrm>
          <a:prstGeom prst="rect">
            <a:avLst/>
          </a:prstGeom>
        </p:spPr>
        <p:txBody>
          <a:bodyPr lIns="0" tIns="0" rIns="0" bIns="0" rtlCol="0" anchor="t">
            <a:spAutoFit/>
          </a:bodyPr>
          <a:lstStyle/>
          <a:p>
            <a:pPr>
              <a:lnSpc>
                <a:spcPts val="10269"/>
              </a:lnSpc>
            </a:pPr>
            <a:r>
              <a:rPr lang="en-US" sz="7721">
                <a:solidFill>
                  <a:srgbClr val="20E5F6"/>
                </a:solidFill>
                <a:latin typeface="Computer Says No"/>
              </a:rPr>
              <a:t>RainFall’s</a:t>
            </a:r>
          </a:p>
          <a:p>
            <a:pPr>
              <a:lnSpc>
                <a:spcPts val="10269"/>
              </a:lnSpc>
            </a:pPr>
            <a:r>
              <a:rPr lang="en-US" sz="7721">
                <a:solidFill>
                  <a:srgbClr val="20E5F6"/>
                </a:solidFill>
                <a:latin typeface="Computer Says No"/>
              </a:rPr>
              <a:t>Quick Features</a:t>
            </a:r>
          </a:p>
        </p:txBody>
      </p:sp>
      <p:sp>
        <p:nvSpPr>
          <p:cNvPr id="20" name="TextBox 20"/>
          <p:cNvSpPr txBox="1"/>
          <p:nvPr/>
        </p:nvSpPr>
        <p:spPr>
          <a:xfrm>
            <a:off x="1577745" y="8721828"/>
            <a:ext cx="1715214" cy="709695"/>
          </a:xfrm>
          <a:prstGeom prst="rect">
            <a:avLst/>
          </a:prstGeom>
        </p:spPr>
        <p:txBody>
          <a:bodyPr lIns="0" tIns="0" rIns="0" bIns="0" rtlCol="0" anchor="t">
            <a:spAutoFit/>
          </a:bodyPr>
          <a:lstStyle/>
          <a:p>
            <a:pPr algn="ctr">
              <a:lnSpc>
                <a:spcPts val="5748"/>
              </a:lnSpc>
              <a:spcBef>
                <a:spcPct val="0"/>
              </a:spcBef>
            </a:pPr>
            <a:r>
              <a:rPr lang="en-US" sz="4321">
                <a:solidFill>
                  <a:srgbClr val="21264F"/>
                </a:solidFill>
                <a:latin typeface="Computer Says No"/>
              </a:rPr>
              <a:t>Homescreen</a:t>
            </a:r>
          </a:p>
        </p:txBody>
      </p:sp>
      <p:sp>
        <p:nvSpPr>
          <p:cNvPr id="21" name="TextBox 21"/>
          <p:cNvSpPr txBox="1"/>
          <p:nvPr/>
        </p:nvSpPr>
        <p:spPr>
          <a:xfrm>
            <a:off x="5434934" y="971550"/>
            <a:ext cx="3258979" cy="709695"/>
          </a:xfrm>
          <a:prstGeom prst="rect">
            <a:avLst/>
          </a:prstGeom>
        </p:spPr>
        <p:txBody>
          <a:bodyPr lIns="0" tIns="0" rIns="0" bIns="0" rtlCol="0" anchor="t">
            <a:spAutoFit/>
          </a:bodyPr>
          <a:lstStyle/>
          <a:p>
            <a:pPr algn="ctr">
              <a:lnSpc>
                <a:spcPts val="5748"/>
              </a:lnSpc>
              <a:spcBef>
                <a:spcPct val="0"/>
              </a:spcBef>
            </a:pPr>
            <a:r>
              <a:rPr lang="en-US" sz="4321">
                <a:solidFill>
                  <a:srgbClr val="21264F"/>
                </a:solidFill>
                <a:latin typeface="Computer Says No"/>
              </a:rPr>
              <a:t>Rainfall Log Screen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501</Words>
  <Application>Microsoft Office PowerPoint</Application>
  <PresentationFormat>Custom</PresentationFormat>
  <Paragraphs>52</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Computer Says No</vt:lpstr>
      <vt:lpstr>Nunito Sans Bold</vt:lpstr>
      <vt:lpstr>Nunito Sans Light</vt:lpstr>
      <vt:lpstr>Canva Sans Bold</vt:lpstr>
      <vt:lpstr>Nunito Sans</vt:lpstr>
      <vt:lpstr>Nunito Sans Semi-Bold</vt:lpstr>
      <vt:lpstr>Calibri</vt:lpstr>
      <vt:lpstr>Poppins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RainFall Mobile Application Presentation</dc:title>
  <cp:lastModifiedBy>Armando Bufacchi</cp:lastModifiedBy>
  <cp:revision>2</cp:revision>
  <dcterms:created xsi:type="dcterms:W3CDTF">2006-08-16T00:00:00Z</dcterms:created>
  <dcterms:modified xsi:type="dcterms:W3CDTF">2023-11-28T05:48:44Z</dcterms:modified>
  <dc:identifier>DAF1R54UOps</dc:identifier>
</cp:coreProperties>
</file>